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4" r:id="rId3"/>
    <p:sldId id="285" r:id="rId4"/>
    <p:sldId id="286" r:id="rId5"/>
    <p:sldId id="260" r:id="rId6"/>
    <p:sldId id="267" r:id="rId7"/>
    <p:sldId id="259" r:id="rId8"/>
    <p:sldId id="313" r:id="rId9"/>
    <p:sldId id="314" r:id="rId10"/>
    <p:sldId id="266" r:id="rId11"/>
    <p:sldId id="275" r:id="rId12"/>
    <p:sldId id="273" r:id="rId13"/>
    <p:sldId id="288" r:id="rId14"/>
    <p:sldId id="289" r:id="rId15"/>
    <p:sldId id="291" r:id="rId16"/>
    <p:sldId id="292" r:id="rId17"/>
    <p:sldId id="287" r:id="rId18"/>
    <p:sldId id="293" r:id="rId19"/>
    <p:sldId id="294" r:id="rId20"/>
    <p:sldId id="296" r:id="rId21"/>
    <p:sldId id="298" r:id="rId22"/>
    <p:sldId id="297" r:id="rId23"/>
    <p:sldId id="295" r:id="rId24"/>
    <p:sldId id="300" r:id="rId25"/>
    <p:sldId id="301" r:id="rId26"/>
    <p:sldId id="302" r:id="rId27"/>
    <p:sldId id="303" r:id="rId28"/>
    <p:sldId id="307" r:id="rId29"/>
    <p:sldId id="306" r:id="rId30"/>
    <p:sldId id="309" r:id="rId31"/>
    <p:sldId id="310" r:id="rId32"/>
    <p:sldId id="311" r:id="rId33"/>
    <p:sldId id="315" r:id="rId34"/>
    <p:sldId id="316" r:id="rId35"/>
    <p:sldId id="312" r:id="rId36"/>
    <p:sldId id="31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7"/>
  </p:normalViewPr>
  <p:slideViewPr>
    <p:cSldViewPr snapToGrid="0" snapToObjects="1">
      <p:cViewPr varScale="1">
        <p:scale>
          <a:sx n="90" d="100"/>
          <a:sy n="90" d="100"/>
        </p:scale>
        <p:origin x="232"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E1BD66-1BA0-F44E-860A-ABD5C0F1C857}"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D61D7-1D05-0642-980F-DB45C70EF5A8}" type="slidenum">
              <a:rPr lang="en-US" smtClean="0"/>
              <a:t>‹#›</a:t>
            </a:fld>
            <a:endParaRPr lang="en-US"/>
          </a:p>
        </p:txBody>
      </p:sp>
    </p:spTree>
    <p:extLst>
      <p:ext uri="{BB962C8B-B14F-4D97-AF65-F5344CB8AC3E}">
        <p14:creationId xmlns:p14="http://schemas.microsoft.com/office/powerpoint/2010/main" val="2996890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D61D7-1D05-0642-980F-DB45C70EF5A8}" type="slidenum">
              <a:rPr lang="en-US" smtClean="0"/>
              <a:t>2</a:t>
            </a:fld>
            <a:endParaRPr lang="en-US"/>
          </a:p>
        </p:txBody>
      </p:sp>
    </p:spTree>
    <p:extLst>
      <p:ext uri="{BB962C8B-B14F-4D97-AF65-F5344CB8AC3E}">
        <p14:creationId xmlns:p14="http://schemas.microsoft.com/office/powerpoint/2010/main" val="1699779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D61D7-1D05-0642-980F-DB45C70EF5A8}" type="slidenum">
              <a:rPr lang="en-US" smtClean="0"/>
              <a:t>8</a:t>
            </a:fld>
            <a:endParaRPr lang="en-US"/>
          </a:p>
        </p:txBody>
      </p:sp>
    </p:spTree>
    <p:extLst>
      <p:ext uri="{BB962C8B-B14F-4D97-AF65-F5344CB8AC3E}">
        <p14:creationId xmlns:p14="http://schemas.microsoft.com/office/powerpoint/2010/main" val="1408952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871F-7D78-C94A-98F4-B64AD8E7E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41126A-E4BD-974C-B6D1-D2AE24E1CB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4DFB8A-AE80-914E-AD23-7780DA3DBFB6}"/>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649433D9-C6A4-9645-9E30-13BA487FE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A93F5-8118-9E4C-BC20-297352082C9E}"/>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194342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C3D9-BBEA-0043-8FDE-255A5D0AF5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4DE7B1-BB7A-7747-9278-D5F0C20737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B8137-E88C-5544-9C2A-D2F478A3FBDC}"/>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33FE24BC-BE8E-7B40-A728-C2FB84143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4FB45-90CC-984A-8EF7-A9F0DA37ABB2}"/>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708993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5FD690-02E0-EF44-B58E-0869125236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200A32-33F7-F14F-BC8A-A63884533D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A9751-9254-9847-9F2B-EF022C260BB2}"/>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F85B944C-4F76-2340-B334-A45C20FF6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88156-BDF2-2246-A055-CE1C51C82637}"/>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223900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EBDB-748F-3A4B-A0A0-4874168AB8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1CF1F4-4947-7145-A9C5-7E90F4092C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1EE77-100D-2C43-8BF0-89A75C832E8F}"/>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5B050E73-1D20-3447-A3B6-158746A13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ACB70-5F68-1E4A-AF83-F7ECAA68718A}"/>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1904438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F0C9B-C0FD-AD42-BD50-BB01A49A2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4F4EA8-C829-4947-808E-2D29831404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1E10C6-2CBC-DA48-AB15-1CAB81187200}"/>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A070D300-69D2-4147-86DE-C8850EFDE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5FF94-C007-D142-9AFE-4F9444B4972E}"/>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392853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494E-68DC-8B4F-BB0A-010D7F9560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28BA78-2E90-2049-A652-468BB0EAD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C67B72-D08C-BB4D-8B8D-FB61DA717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7ECFD4-5D9D-2342-AE49-661E107DF359}"/>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6" name="Footer Placeholder 5">
            <a:extLst>
              <a:ext uri="{FF2B5EF4-FFF2-40B4-BE49-F238E27FC236}">
                <a16:creationId xmlns:a16="http://schemas.microsoft.com/office/drawing/2014/main" id="{5E22AD6B-F817-7047-B937-5626FB549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64DFC-6EAB-BA4E-AFEF-F76F7C55693E}"/>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372577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E6F5-8E36-F64D-A00C-4C42777290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AB4E2A-DB98-FC41-BACD-7CDC66B176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E6942-574E-2B46-A637-532A52AF3F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9E0F87-54AA-2E4B-840B-83735FF980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DEDC01-AA5F-784E-9B85-7F97D4411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F1BA15-ADF5-924F-BAC3-CD54464E3DCE}"/>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8" name="Footer Placeholder 7">
            <a:extLst>
              <a:ext uri="{FF2B5EF4-FFF2-40B4-BE49-F238E27FC236}">
                <a16:creationId xmlns:a16="http://schemas.microsoft.com/office/drawing/2014/main" id="{1571694A-7F8F-2C43-8CD8-C09F6A408F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2FE10A-57D4-A649-9188-AE5061FB8CCD}"/>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80319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9D29-70D1-C147-9170-4E67EDE1C1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3C76B7-91AD-A047-BD17-3D8C613D3CB5}"/>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4" name="Footer Placeholder 3">
            <a:extLst>
              <a:ext uri="{FF2B5EF4-FFF2-40B4-BE49-F238E27FC236}">
                <a16:creationId xmlns:a16="http://schemas.microsoft.com/office/drawing/2014/main" id="{9A66F637-874F-0240-9CD5-968456D8CE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7FFEC7-198B-4147-9E13-07ADF233C031}"/>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2450432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3CB7A-A3C4-F44F-A88B-57ED3F516155}"/>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3" name="Footer Placeholder 2">
            <a:extLst>
              <a:ext uri="{FF2B5EF4-FFF2-40B4-BE49-F238E27FC236}">
                <a16:creationId xmlns:a16="http://schemas.microsoft.com/office/drawing/2014/main" id="{7B3D126D-CCA2-524F-B5BB-64370CF54D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53EFAA-249D-4A4D-9AA2-D27103CB3995}"/>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233891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5D0-E856-724A-A42E-BC7E694FB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89C708-CCBD-414B-8E4A-CFC9EDDA34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904141-8873-9343-89F3-0426A03C0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0FBCA5-8868-D742-A43A-885CC446EE94}"/>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6" name="Footer Placeholder 5">
            <a:extLst>
              <a:ext uri="{FF2B5EF4-FFF2-40B4-BE49-F238E27FC236}">
                <a16:creationId xmlns:a16="http://schemas.microsoft.com/office/drawing/2014/main" id="{37843E44-FC47-EC4B-8DC2-F4D4C747EE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675F0-994F-2544-BBA2-440D5791B906}"/>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313674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57AA-FCCC-AA40-8DDC-1B2DB0BCB1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7BE889-771C-6645-95E2-99C4A6553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8745DB-402D-1F4A-8662-517A74907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606807-AEFB-974E-BB10-2EED39251A21}"/>
              </a:ext>
            </a:extLst>
          </p:cNvPr>
          <p:cNvSpPr>
            <a:spLocks noGrp="1"/>
          </p:cNvSpPr>
          <p:nvPr>
            <p:ph type="dt" sz="half" idx="10"/>
          </p:nvPr>
        </p:nvSpPr>
        <p:spPr/>
        <p:txBody>
          <a:bodyPr/>
          <a:lstStyle/>
          <a:p>
            <a:fld id="{5D8483E9-B896-5E48-9697-A5D222105CB6}" type="datetimeFigureOut">
              <a:rPr lang="en-US" smtClean="0"/>
              <a:t>11/21/21</a:t>
            </a:fld>
            <a:endParaRPr lang="en-US"/>
          </a:p>
        </p:txBody>
      </p:sp>
      <p:sp>
        <p:nvSpPr>
          <p:cNvPr id="6" name="Footer Placeholder 5">
            <a:extLst>
              <a:ext uri="{FF2B5EF4-FFF2-40B4-BE49-F238E27FC236}">
                <a16:creationId xmlns:a16="http://schemas.microsoft.com/office/drawing/2014/main" id="{14F565E3-10C4-EA41-A495-005DBB465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7E22E-82D2-8A40-8E81-AFC6367AC1BD}"/>
              </a:ext>
            </a:extLst>
          </p:cNvPr>
          <p:cNvSpPr>
            <a:spLocks noGrp="1"/>
          </p:cNvSpPr>
          <p:nvPr>
            <p:ph type="sldNum" sz="quarter" idx="12"/>
          </p:nvPr>
        </p:nvSpPr>
        <p:spPr/>
        <p:txBody>
          <a:bodyPr/>
          <a:lstStyle/>
          <a:p>
            <a:fld id="{2E2A08F6-23B8-AC46-8FD7-455FD99090FD}" type="slidenum">
              <a:rPr lang="en-US" smtClean="0"/>
              <a:t>‹#›</a:t>
            </a:fld>
            <a:endParaRPr lang="en-US"/>
          </a:p>
        </p:txBody>
      </p:sp>
    </p:spTree>
    <p:extLst>
      <p:ext uri="{BB962C8B-B14F-4D97-AF65-F5344CB8AC3E}">
        <p14:creationId xmlns:p14="http://schemas.microsoft.com/office/powerpoint/2010/main" val="3822821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9C9EF-B18B-584A-AD39-C59ACAFB28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C57CBB-FBC3-E840-8214-62A62B2F85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E136D-9554-6644-98B3-3EE24CC2B3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483E9-B896-5E48-9697-A5D222105CB6}" type="datetimeFigureOut">
              <a:rPr lang="en-US" smtClean="0"/>
              <a:t>11/21/21</a:t>
            </a:fld>
            <a:endParaRPr lang="en-US"/>
          </a:p>
        </p:txBody>
      </p:sp>
      <p:sp>
        <p:nvSpPr>
          <p:cNvPr id="5" name="Footer Placeholder 4">
            <a:extLst>
              <a:ext uri="{FF2B5EF4-FFF2-40B4-BE49-F238E27FC236}">
                <a16:creationId xmlns:a16="http://schemas.microsoft.com/office/drawing/2014/main" id="{66ACB73F-511B-014E-A476-BB9378DDB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A17C44-AC52-4744-BD12-22E2FE0BBB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A08F6-23B8-AC46-8FD7-455FD99090FD}" type="slidenum">
              <a:rPr lang="en-US" smtClean="0"/>
              <a:t>‹#›</a:t>
            </a:fld>
            <a:endParaRPr lang="en-US"/>
          </a:p>
        </p:txBody>
      </p:sp>
    </p:spTree>
    <p:extLst>
      <p:ext uri="{BB962C8B-B14F-4D97-AF65-F5344CB8AC3E}">
        <p14:creationId xmlns:p14="http://schemas.microsoft.com/office/powerpoint/2010/main" val="160094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etdivvy.com/blog/how-to-increase-cash-flow-for-your-business/" TargetMode="External"/><Relationship Id="rId2" Type="http://schemas.openxmlformats.org/officeDocument/2006/relationships/hyperlink" Target="https://getdivvy.com/blog/how-to-create-a-business-budget/" TargetMode="External"/><Relationship Id="rId1" Type="http://schemas.openxmlformats.org/officeDocument/2006/relationships/slideLayout" Target="../slideLayouts/slideLayout2.xml"/><Relationship Id="rId4" Type="http://schemas.openxmlformats.org/officeDocument/2006/relationships/hyperlink" Target="https://getdivvy.com/blog/how-to-weather-a-storm-your-business-never-saw-com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7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50B93-5F4B-4D43-8E86-38C442DE2136}"/>
              </a:ext>
            </a:extLst>
          </p:cNvPr>
          <p:cNvSpPr>
            <a:spLocks noGrp="1"/>
          </p:cNvSpPr>
          <p:nvPr>
            <p:ph type="ctrTitle"/>
          </p:nvPr>
        </p:nvSpPr>
        <p:spPr>
          <a:xfrm>
            <a:off x="890338" y="640080"/>
            <a:ext cx="3734014" cy="3566160"/>
          </a:xfrm>
        </p:spPr>
        <p:txBody>
          <a:bodyPr anchor="b">
            <a:normAutofit/>
          </a:bodyPr>
          <a:lstStyle/>
          <a:p>
            <a:pPr algn="l"/>
            <a:r>
              <a:rPr lang="en-US" sz="4600"/>
              <a:t>INFLATION FORECASTING</a:t>
            </a:r>
          </a:p>
        </p:txBody>
      </p:sp>
      <p:sp>
        <p:nvSpPr>
          <p:cNvPr id="3" name="Subtitle 2">
            <a:extLst>
              <a:ext uri="{FF2B5EF4-FFF2-40B4-BE49-F238E27FC236}">
                <a16:creationId xmlns:a16="http://schemas.microsoft.com/office/drawing/2014/main" id="{209987CE-7538-7C41-9AC4-B3D264FE4C08}"/>
              </a:ext>
            </a:extLst>
          </p:cNvPr>
          <p:cNvSpPr>
            <a:spLocks noGrp="1"/>
          </p:cNvSpPr>
          <p:nvPr>
            <p:ph type="subTitle" idx="1"/>
          </p:nvPr>
        </p:nvSpPr>
        <p:spPr>
          <a:xfrm>
            <a:off x="890339" y="4636008"/>
            <a:ext cx="3734014" cy="1572768"/>
          </a:xfrm>
        </p:spPr>
        <p:txBody>
          <a:bodyPr>
            <a:normAutofit/>
          </a:bodyPr>
          <a:lstStyle/>
          <a:p>
            <a:pPr algn="l"/>
            <a:r>
              <a:rPr lang="en-US" sz="2000"/>
              <a:t>GROUP 10</a:t>
            </a:r>
          </a:p>
          <a:p>
            <a:pPr algn="l"/>
            <a:r>
              <a:rPr lang="en-US" sz="2000"/>
              <a:t>YASH SHAH</a:t>
            </a:r>
          </a:p>
          <a:p>
            <a:pPr algn="l"/>
            <a:r>
              <a:rPr lang="en-US" sz="2000"/>
              <a:t>ANUSHKA UBRIANI</a:t>
            </a:r>
          </a:p>
          <a:p>
            <a:pPr algn="l"/>
            <a:r>
              <a:rPr lang="en-US" sz="2000"/>
              <a:t>ADITYA JADHAV</a:t>
            </a:r>
          </a:p>
        </p:txBody>
      </p:sp>
      <p:sp>
        <p:nvSpPr>
          <p:cNvPr id="103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flation Images, Stock Photos &amp;amp; Vectors | Shutterstock">
            <a:extLst>
              <a:ext uri="{FF2B5EF4-FFF2-40B4-BE49-F238E27FC236}">
                <a16:creationId xmlns:a16="http://schemas.microsoft.com/office/drawing/2014/main" id="{0DC600D8-CE1B-4C4D-BBE4-30B3D06844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14" r="2037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452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54AAD-B6C1-4E1D-A021-759FB7AFBF7A}"/>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Stabilized ACF plot</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48277D4-9E1E-4362-8BA8-D00E5B24B1B5}"/>
              </a:ext>
            </a:extLst>
          </p:cNvPr>
          <p:cNvPicPr>
            <a:picLocks noGrp="1" noChangeAspect="1"/>
          </p:cNvPicPr>
          <p:nvPr>
            <p:ph idx="1"/>
          </p:nvPr>
        </p:nvPicPr>
        <p:blipFill>
          <a:blip r:embed="rId2"/>
          <a:stretch>
            <a:fillRect/>
          </a:stretch>
        </p:blipFill>
        <p:spPr>
          <a:xfrm>
            <a:off x="4654296" y="1314736"/>
            <a:ext cx="6903720" cy="4228527"/>
          </a:xfrm>
          <a:prstGeom prst="rect">
            <a:avLst/>
          </a:prstGeom>
        </p:spPr>
      </p:pic>
    </p:spTree>
    <p:extLst>
      <p:ext uri="{BB962C8B-B14F-4D97-AF65-F5344CB8AC3E}">
        <p14:creationId xmlns:p14="http://schemas.microsoft.com/office/powerpoint/2010/main" val="293376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CEB362-4CB3-41D1-B3BA-5275A8A36FA4}"/>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Time series ACF plot</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2EBD0C8-7A33-4F83-A87B-A89222D0C4B8}"/>
              </a:ext>
            </a:extLst>
          </p:cNvPr>
          <p:cNvPicPr>
            <a:picLocks noGrp="1" noChangeAspect="1"/>
          </p:cNvPicPr>
          <p:nvPr>
            <p:ph idx="1"/>
          </p:nvPr>
        </p:nvPicPr>
        <p:blipFill>
          <a:blip r:embed="rId2"/>
          <a:stretch>
            <a:fillRect/>
          </a:stretch>
        </p:blipFill>
        <p:spPr>
          <a:xfrm>
            <a:off x="4654296" y="1340625"/>
            <a:ext cx="6903720" cy="4176749"/>
          </a:xfrm>
          <a:prstGeom prst="rect">
            <a:avLst/>
          </a:prstGeom>
        </p:spPr>
      </p:pic>
    </p:spTree>
    <p:extLst>
      <p:ext uri="{BB962C8B-B14F-4D97-AF65-F5344CB8AC3E}">
        <p14:creationId xmlns:p14="http://schemas.microsoft.com/office/powerpoint/2010/main" val="2031893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5A66D0E-722B-434B-B3DA-77EF3ACAA9C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Naïve Model</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7240D5C-F01F-0646-BAB3-DCD1CD953125}"/>
              </a:ext>
            </a:extLst>
          </p:cNvPr>
          <p:cNvSpPr/>
          <p:nvPr/>
        </p:nvSpPr>
        <p:spPr>
          <a:xfrm>
            <a:off x="838200" y="1929384"/>
            <a:ext cx="10515600" cy="4251960"/>
          </a:xfrm>
          <a:prstGeom prst="rect">
            <a:avLst/>
          </a:prstGeom>
        </p:spPr>
        <p:txBody>
          <a:bodyPr vert="horz" lIns="91440" tIns="45720" rIns="91440" bIns="45720" rtlCol="0">
            <a:normAutofit fontScale="85000" lnSpcReduction="20000"/>
          </a:bodyPr>
          <a:lstStyle/>
          <a:p>
            <a:pPr>
              <a:lnSpc>
                <a:spcPct val="90000"/>
              </a:lnSpc>
              <a:spcAft>
                <a:spcPts val="600"/>
              </a:spcAft>
            </a:pPr>
            <a:r>
              <a:rPr lang="en-US" sz="1700" b="0" i="0" dirty="0">
                <a:effectLst/>
              </a:rPr>
              <a:t>The first method used is the the naïve forecast method. A </a:t>
            </a:r>
            <a:r>
              <a:rPr lang="en-US" sz="1700" b="1" i="0" dirty="0">
                <a:effectLst/>
              </a:rPr>
              <a:t>naive forecast</a:t>
            </a:r>
            <a:r>
              <a:rPr lang="en-US" sz="1700" b="0" i="0" dirty="0">
                <a:effectLst/>
              </a:rPr>
              <a:t> is one in which the forecast for a given period is simply equal to the value observed in the previous periods.</a:t>
            </a:r>
            <a:endParaRPr lang="en-US" sz="1700" dirty="0"/>
          </a:p>
          <a:p>
            <a:pPr>
              <a:lnSpc>
                <a:spcPct val="90000"/>
              </a:lnSpc>
              <a:spcAft>
                <a:spcPts val="600"/>
              </a:spcAft>
            </a:pPr>
            <a:r>
              <a:rPr lang="en-US" sz="1700" b="0" i="0" dirty="0">
                <a:effectLst/>
              </a:rPr>
              <a:t>This is implemented using the 'naive()' function. </a:t>
            </a:r>
          </a:p>
          <a:p>
            <a:pPr>
              <a:lnSpc>
                <a:spcPct val="90000"/>
              </a:lnSpc>
              <a:spcAft>
                <a:spcPts val="600"/>
              </a:spcAft>
            </a:pPr>
            <a:r>
              <a:rPr lang="en-US" sz="1700" b="0" i="0" dirty="0">
                <a:effectLst/>
              </a:rPr>
              <a:t>This method may not be the best forecasting technique, but it often provides a useful benchmark for other, more advanced forecasting methods.</a:t>
            </a:r>
          </a:p>
          <a:p>
            <a:pPr>
              <a:lnSpc>
                <a:spcPct val="90000"/>
              </a:lnSpc>
              <a:spcAft>
                <a:spcPts val="600"/>
              </a:spcAft>
            </a:pPr>
            <a:r>
              <a:rPr lang="en-US" sz="1700" dirty="0"/>
              <a:t>We have kept h=3 in order to predict for the next 3 years: 2021, 2022, 2023</a:t>
            </a:r>
            <a:endParaRPr lang="en-US" sz="1700" b="0" i="0" dirty="0">
              <a:effectLst/>
            </a:endParaRPr>
          </a:p>
          <a:p>
            <a:pPr>
              <a:lnSpc>
                <a:spcPct val="90000"/>
              </a:lnSpc>
              <a:spcAft>
                <a:spcPts val="600"/>
              </a:spcAft>
            </a:pPr>
            <a:endParaRPr lang="en-US" sz="1000" dirty="0"/>
          </a:p>
          <a:p>
            <a:pPr>
              <a:lnSpc>
                <a:spcPct val="90000"/>
              </a:lnSpc>
              <a:spcAft>
                <a:spcPts val="600"/>
              </a:spcAft>
            </a:pPr>
            <a:r>
              <a:rPr lang="en-US" sz="1400" dirty="0"/>
              <a:t>#Naive Method</a:t>
            </a:r>
          </a:p>
          <a:p>
            <a:pPr>
              <a:lnSpc>
                <a:spcPct val="90000"/>
              </a:lnSpc>
              <a:spcAft>
                <a:spcPts val="600"/>
              </a:spcAft>
            </a:pPr>
            <a:r>
              <a:rPr lang="en-US" sz="1400" dirty="0"/>
              <a:t>naive_stable = naive(bf_data_stable, h = 3)</a:t>
            </a:r>
          </a:p>
          <a:p>
            <a:pPr>
              <a:lnSpc>
                <a:spcPct val="90000"/>
              </a:lnSpc>
              <a:spcAft>
                <a:spcPts val="600"/>
              </a:spcAft>
            </a:pPr>
            <a:r>
              <a:rPr lang="en-US" sz="1400" dirty="0"/>
              <a:t>naive_stable</a:t>
            </a:r>
          </a:p>
          <a:p>
            <a:pPr>
              <a:lnSpc>
                <a:spcPct val="90000"/>
              </a:lnSpc>
              <a:spcAft>
                <a:spcPts val="600"/>
              </a:spcAft>
            </a:pPr>
            <a:r>
              <a:rPr lang="en-US" sz="1400" dirty="0"/>
              <a:t>plot(naive_stable)</a:t>
            </a:r>
          </a:p>
          <a:p>
            <a:pPr>
              <a:lnSpc>
                <a:spcPct val="90000"/>
              </a:lnSpc>
              <a:spcAft>
                <a:spcPts val="600"/>
              </a:spcAft>
            </a:pPr>
            <a:r>
              <a:rPr lang="en-US" sz="1400" dirty="0"/>
              <a:t>accuracy(naive_stable)</a:t>
            </a:r>
          </a:p>
          <a:p>
            <a:pPr>
              <a:lnSpc>
                <a:spcPct val="90000"/>
              </a:lnSpc>
              <a:spcAft>
                <a:spcPts val="600"/>
              </a:spcAft>
            </a:pPr>
            <a:r>
              <a:rPr lang="en-US" sz="1400" dirty="0"/>
              <a:t>attributes(naive_stable)</a:t>
            </a:r>
          </a:p>
          <a:p>
            <a:pPr>
              <a:lnSpc>
                <a:spcPct val="90000"/>
              </a:lnSpc>
              <a:spcAft>
                <a:spcPts val="600"/>
              </a:spcAft>
            </a:pPr>
            <a:r>
              <a:rPr lang="en-US" sz="1400" dirty="0"/>
              <a:t>plot(naive_stable$residuals)</a:t>
            </a:r>
          </a:p>
          <a:p>
            <a:pPr>
              <a:lnSpc>
                <a:spcPct val="90000"/>
              </a:lnSpc>
              <a:spcAft>
                <a:spcPts val="600"/>
              </a:spcAft>
            </a:pPr>
            <a:r>
              <a:rPr lang="en-US" sz="1400" dirty="0"/>
              <a:t>Acf(naive_stable$residuals)</a:t>
            </a:r>
          </a:p>
          <a:p>
            <a:pPr>
              <a:lnSpc>
                <a:spcPct val="90000"/>
              </a:lnSpc>
              <a:spcAft>
                <a:spcPts val="600"/>
              </a:spcAft>
            </a:pPr>
            <a:r>
              <a:rPr lang="en-US" sz="1400" dirty="0"/>
              <a:t>plot(naive_stable$fitted, naive_stable$residuals)</a:t>
            </a:r>
          </a:p>
          <a:p>
            <a:pPr>
              <a:lnSpc>
                <a:spcPct val="90000"/>
              </a:lnSpc>
              <a:spcAft>
                <a:spcPts val="600"/>
              </a:spcAft>
            </a:pPr>
            <a:r>
              <a:rPr lang="en-US" sz="1400" dirty="0"/>
              <a:t>plot(naive_stable$x, naive_stable$residuals)</a:t>
            </a:r>
          </a:p>
          <a:p>
            <a:pPr>
              <a:lnSpc>
                <a:spcPct val="90000"/>
              </a:lnSpc>
              <a:spcAft>
                <a:spcPts val="600"/>
              </a:spcAft>
            </a:pPr>
            <a:r>
              <a:rPr lang="en-US" sz="1400" dirty="0"/>
              <a:t>plot(naive_stable$fitted, naive_stable$residuals, xy.labels = FALSE,  </a:t>
            </a:r>
            <a:r>
              <a:rPr lang="en-US" sz="1400" dirty="0" err="1"/>
              <a:t>xy.lines</a:t>
            </a:r>
            <a:r>
              <a:rPr lang="en-US" sz="1400" dirty="0"/>
              <a:t> = FALSE)</a:t>
            </a:r>
          </a:p>
          <a:p>
            <a:pPr>
              <a:lnSpc>
                <a:spcPct val="90000"/>
              </a:lnSpc>
              <a:spcAft>
                <a:spcPts val="600"/>
              </a:spcAft>
            </a:pPr>
            <a:r>
              <a:rPr lang="en-US" sz="1400" dirty="0"/>
              <a:t>plot(naive_stable$x, naive_stable$residuals, xy.labels = FALSE,  </a:t>
            </a:r>
            <a:r>
              <a:rPr lang="en-US" sz="1400" dirty="0" err="1"/>
              <a:t>xy.lines</a:t>
            </a:r>
            <a:r>
              <a:rPr lang="en-US" sz="1400" dirty="0"/>
              <a:t> = FALSE)</a:t>
            </a:r>
          </a:p>
          <a:p>
            <a:pPr>
              <a:lnSpc>
                <a:spcPct val="90000"/>
              </a:lnSpc>
              <a:spcAft>
                <a:spcPts val="600"/>
              </a:spcAft>
            </a:pPr>
            <a:r>
              <a:rPr lang="en-US" sz="1400" dirty="0"/>
              <a:t>forecast(naive_stable, h = 3)</a:t>
            </a:r>
          </a:p>
          <a:p>
            <a:pPr indent="-228600">
              <a:lnSpc>
                <a:spcPct val="90000"/>
              </a:lnSpc>
              <a:spcAft>
                <a:spcPts val="600"/>
              </a:spcAft>
              <a:buFont typeface="Arial" panose="020B0604020202020204" pitchFamily="34" charset="0"/>
              <a:buChar char="•"/>
            </a:pPr>
            <a:endParaRPr lang="en-US" sz="1000" b="0" i="0" dirty="0">
              <a:effectLst/>
            </a:endParaRPr>
          </a:p>
        </p:txBody>
      </p:sp>
    </p:spTree>
    <p:extLst>
      <p:ext uri="{BB962C8B-B14F-4D97-AF65-F5344CB8AC3E}">
        <p14:creationId xmlns:p14="http://schemas.microsoft.com/office/powerpoint/2010/main" val="291731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750C60-1C99-B947-A8D5-9D2E1D85631A}"/>
              </a:ext>
            </a:extLst>
          </p:cNvPr>
          <p:cNvPicPr>
            <a:picLocks noChangeAspect="1"/>
          </p:cNvPicPr>
          <p:nvPr/>
        </p:nvPicPr>
        <p:blipFill>
          <a:blip r:embed="rId2"/>
          <a:stretch>
            <a:fillRect/>
          </a:stretch>
        </p:blipFill>
        <p:spPr>
          <a:xfrm>
            <a:off x="2191115" y="914400"/>
            <a:ext cx="7733570" cy="4968819"/>
          </a:xfrm>
          <a:prstGeom prst="rect">
            <a:avLst/>
          </a:prstGeom>
        </p:spPr>
      </p:pic>
    </p:spTree>
    <p:extLst>
      <p:ext uri="{BB962C8B-B14F-4D97-AF65-F5344CB8AC3E}">
        <p14:creationId xmlns:p14="http://schemas.microsoft.com/office/powerpoint/2010/main" val="371954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D6DF9F-632A-CE4A-BFD7-A643136D5972}"/>
              </a:ext>
            </a:extLst>
          </p:cNvPr>
          <p:cNvPicPr>
            <a:picLocks noChangeAspect="1"/>
          </p:cNvPicPr>
          <p:nvPr/>
        </p:nvPicPr>
        <p:blipFill>
          <a:blip r:embed="rId2"/>
          <a:stretch>
            <a:fillRect/>
          </a:stretch>
        </p:blipFill>
        <p:spPr>
          <a:xfrm>
            <a:off x="643467" y="1729052"/>
            <a:ext cx="5291666" cy="3399895"/>
          </a:xfrm>
          <a:prstGeom prst="rect">
            <a:avLst/>
          </a:prstGeom>
        </p:spPr>
      </p:pic>
      <p:pic>
        <p:nvPicPr>
          <p:cNvPr id="3" name="Picture 2">
            <a:extLst>
              <a:ext uri="{FF2B5EF4-FFF2-40B4-BE49-F238E27FC236}">
                <a16:creationId xmlns:a16="http://schemas.microsoft.com/office/drawing/2014/main" id="{70CD9BF5-91A9-074A-A719-58492D61B036}"/>
              </a:ext>
            </a:extLst>
          </p:cNvPr>
          <p:cNvPicPr>
            <a:picLocks noChangeAspect="1"/>
          </p:cNvPicPr>
          <p:nvPr/>
        </p:nvPicPr>
        <p:blipFill>
          <a:blip r:embed="rId3"/>
          <a:stretch>
            <a:fillRect/>
          </a:stretch>
        </p:blipFill>
        <p:spPr>
          <a:xfrm>
            <a:off x="6256865" y="1729052"/>
            <a:ext cx="5291667" cy="3399896"/>
          </a:xfrm>
          <a:prstGeom prst="rect">
            <a:avLst/>
          </a:prstGeom>
        </p:spPr>
      </p:pic>
    </p:spTree>
    <p:extLst>
      <p:ext uri="{BB962C8B-B14F-4D97-AF65-F5344CB8AC3E}">
        <p14:creationId xmlns:p14="http://schemas.microsoft.com/office/powerpoint/2010/main" val="3703766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1EC75BE-DB37-DD42-AACD-62B22191F890}"/>
              </a:ext>
            </a:extLst>
          </p:cNvPr>
          <p:cNvPicPr>
            <a:picLocks noChangeAspect="1"/>
          </p:cNvPicPr>
          <p:nvPr/>
        </p:nvPicPr>
        <p:blipFill>
          <a:blip r:embed="rId2"/>
          <a:stretch>
            <a:fillRect/>
          </a:stretch>
        </p:blipFill>
        <p:spPr>
          <a:xfrm>
            <a:off x="643467" y="1728071"/>
            <a:ext cx="5294716" cy="3401855"/>
          </a:xfrm>
          <a:prstGeom prst="rect">
            <a:avLst/>
          </a:prstGeom>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B7F6C8-ADCD-8842-B874-3D01827F6A70}"/>
              </a:ext>
            </a:extLst>
          </p:cNvPr>
          <p:cNvPicPr>
            <a:picLocks noChangeAspect="1"/>
          </p:cNvPicPr>
          <p:nvPr/>
        </p:nvPicPr>
        <p:blipFill>
          <a:blip r:embed="rId3"/>
          <a:stretch>
            <a:fillRect/>
          </a:stretch>
        </p:blipFill>
        <p:spPr>
          <a:xfrm>
            <a:off x="6253817" y="1728073"/>
            <a:ext cx="5294715" cy="3401854"/>
          </a:xfrm>
          <a:prstGeom prst="rect">
            <a:avLst/>
          </a:prstGeom>
        </p:spPr>
      </p:pic>
    </p:spTree>
    <p:extLst>
      <p:ext uri="{BB962C8B-B14F-4D97-AF65-F5344CB8AC3E}">
        <p14:creationId xmlns:p14="http://schemas.microsoft.com/office/powerpoint/2010/main" val="880845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314188C-BD61-9043-946F-06DDD226EEA5}"/>
              </a:ext>
            </a:extLst>
          </p:cNvPr>
          <p:cNvSpPr/>
          <p:nvPr/>
        </p:nvSpPr>
        <p:spPr>
          <a:xfrm>
            <a:off x="838200" y="1929384"/>
            <a:ext cx="10515600" cy="4251960"/>
          </a:xfrm>
          <a:prstGeom prst="rect">
            <a:avLst/>
          </a:prstGeom>
        </p:spPr>
        <p:txBody>
          <a:bodyPr vert="horz" lIns="91440" tIns="45720" rIns="91440" bIns="45720" rtlCol="0">
            <a:normAutofit/>
          </a:bodyPr>
          <a:lstStyle/>
          <a:p>
            <a:pPr fontAlgn="base">
              <a:lnSpc>
                <a:spcPct val="90000"/>
              </a:lnSpc>
              <a:spcAft>
                <a:spcPts val="600"/>
              </a:spcAft>
            </a:pPr>
            <a:endParaRPr lang="en-US" sz="2200" dirty="0"/>
          </a:p>
          <a:p>
            <a:pPr indent="-228600" fontAlgn="base">
              <a:lnSpc>
                <a:spcPct val="90000"/>
              </a:lnSpc>
              <a:spcAft>
                <a:spcPts val="600"/>
              </a:spcAft>
              <a:buFont typeface="Arial" panose="020B0604020202020204" pitchFamily="34" charset="0"/>
              <a:buChar char="•"/>
            </a:pPr>
            <a:r>
              <a:rPr lang="en-US" sz="2200" dirty="0"/>
              <a:t>The blue portion depicts the forecast for the next 3 years: 2021, 2022, 2023.</a:t>
            </a:r>
          </a:p>
          <a:p>
            <a:pPr indent="-228600" fontAlgn="base">
              <a:lnSpc>
                <a:spcPct val="90000"/>
              </a:lnSpc>
              <a:spcAft>
                <a:spcPts val="600"/>
              </a:spcAft>
              <a:buFont typeface="Arial" panose="020B0604020202020204" pitchFamily="34" charset="0"/>
              <a:buChar char="•"/>
            </a:pPr>
            <a:r>
              <a:rPr lang="en-US" sz="2200" dirty="0"/>
              <a:t>The forecast is basically a lagged version of the actual line.</a:t>
            </a:r>
          </a:p>
          <a:p>
            <a:pPr indent="-228600" fontAlgn="base">
              <a:lnSpc>
                <a:spcPct val="90000"/>
              </a:lnSpc>
              <a:spcAft>
                <a:spcPts val="600"/>
              </a:spcAft>
              <a:buFont typeface="Arial" panose="020B0604020202020204" pitchFamily="34" charset="0"/>
              <a:buChar char="•"/>
            </a:pPr>
            <a:r>
              <a:rPr lang="en-US" sz="2200" dirty="0"/>
              <a:t>This is exactly what we would expect the plot to look like since the naive forecast simply forecasts the Inflation in the current period to be equal to the Inflation in the previous period.</a:t>
            </a:r>
          </a:p>
          <a:p>
            <a:pPr indent="-228600" fontAlgn="base">
              <a:lnSpc>
                <a:spcPct val="90000"/>
              </a:lnSpc>
              <a:spcAft>
                <a:spcPts val="600"/>
              </a:spcAft>
              <a:buFont typeface="Arial" panose="020B0604020202020204" pitchFamily="34" charset="0"/>
              <a:buChar char="•"/>
            </a:pPr>
            <a:endParaRPr lang="en-US" sz="2200" dirty="0"/>
          </a:p>
          <a:p>
            <a:pPr indent="-228600" fontAlgn="base">
              <a:lnSpc>
                <a:spcPct val="90000"/>
              </a:lnSpc>
              <a:spcAft>
                <a:spcPts val="600"/>
              </a:spcAft>
              <a:buFont typeface="Arial" panose="020B0604020202020204" pitchFamily="34" charset="0"/>
              <a:buChar char="•"/>
            </a:pPr>
            <a:endParaRPr lang="en-US" sz="2200" dirty="0"/>
          </a:p>
          <a:p>
            <a:pPr>
              <a:lnSpc>
                <a:spcPct val="90000"/>
              </a:lnSpc>
              <a:spcAft>
                <a:spcPts val="600"/>
              </a:spcAft>
            </a:pPr>
            <a:r>
              <a:rPr lang="en-US" sz="2200" b="0" i="0" dirty="0">
                <a:effectLst/>
              </a:rPr>
              <a:t>To know if this forecast is useful, we have compared it to other forecasting models and check if the accuracy measurements are better or worse.</a:t>
            </a:r>
          </a:p>
          <a:p>
            <a:pPr indent="-228600" fontAlgn="base">
              <a:lnSpc>
                <a:spcPct val="90000"/>
              </a:lnSpc>
              <a:spcAft>
                <a:spcPts val="600"/>
              </a:spcAft>
              <a:buFont typeface="Arial" panose="020B0604020202020204" pitchFamily="34" charset="0"/>
              <a:buChar char="•"/>
            </a:pPr>
            <a:endParaRPr lang="en-US" sz="2200" dirty="0"/>
          </a:p>
        </p:txBody>
      </p:sp>
      <p:sp>
        <p:nvSpPr>
          <p:cNvPr id="5" name="Title 1">
            <a:extLst>
              <a:ext uri="{FF2B5EF4-FFF2-40B4-BE49-F238E27FC236}">
                <a16:creationId xmlns:a16="http://schemas.microsoft.com/office/drawing/2014/main" id="{B6C64091-FF1D-DD48-A565-96C1822C681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Takeaways:</a:t>
            </a:r>
          </a:p>
        </p:txBody>
      </p:sp>
    </p:spTree>
    <p:extLst>
      <p:ext uri="{BB962C8B-B14F-4D97-AF65-F5344CB8AC3E}">
        <p14:creationId xmlns:p14="http://schemas.microsoft.com/office/powerpoint/2010/main" val="116595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41FBEAF-AD7A-1D40-8068-7693821B234A}"/>
              </a:ext>
            </a:extLst>
          </p:cNvPr>
          <p:cNvSpPr/>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b="0" i="0" dirty="0">
                <a:effectLst/>
              </a:rPr>
              <a:t>Smoothing methods are a family of forecasting methods that average values over multiple periods in order to reduce the noise and uncover patterns in the data. Moving averages are one such smoothing method.</a:t>
            </a:r>
          </a:p>
          <a:p>
            <a:pPr indent="-228600">
              <a:lnSpc>
                <a:spcPct val="90000"/>
              </a:lnSpc>
              <a:spcAft>
                <a:spcPts val="600"/>
              </a:spcAft>
              <a:buFont typeface="Arial" panose="020B0604020202020204" pitchFamily="34" charset="0"/>
              <a:buChar char="•"/>
            </a:pPr>
            <a:r>
              <a:rPr lang="en-US" sz="2200" b="0" i="0" dirty="0">
                <a:effectLst/>
              </a:rPr>
              <a:t>Moving Average</a:t>
            </a:r>
            <a:r>
              <a:rPr lang="en-US" sz="2200" dirty="0"/>
              <a:t> </a:t>
            </a:r>
            <a:r>
              <a:rPr lang="en-US" sz="2200" b="0" i="0" dirty="0">
                <a:effectLst/>
              </a:rPr>
              <a:t>model is the basic model used for univariate time series. The output variable in the MA model has a linear dependence on the current or the past values. A new series is developed based on the average of the current/past values.</a:t>
            </a:r>
          </a:p>
          <a:p>
            <a:pPr indent="-228600">
              <a:lnSpc>
                <a:spcPct val="90000"/>
              </a:lnSpc>
              <a:spcAft>
                <a:spcPts val="600"/>
              </a:spcAft>
              <a:buFont typeface="Arial" panose="020B0604020202020204" pitchFamily="34" charset="0"/>
              <a:buChar char="•"/>
            </a:pPr>
            <a:r>
              <a:rPr lang="en-US" sz="2200" b="0" i="0" dirty="0">
                <a:effectLst/>
              </a:rPr>
              <a:t>Trendspotting becomes easy using the moving average time series model.  The moving average is extremely useful for </a:t>
            </a:r>
            <a:r>
              <a:rPr lang="en-US" sz="2200" b="1" i="0" dirty="0">
                <a:effectLst/>
              </a:rPr>
              <a:t>forecasting long-term trends</a:t>
            </a:r>
            <a:r>
              <a:rPr lang="en-US" sz="2200" b="0" i="0" dirty="0">
                <a:effectLst/>
              </a:rPr>
              <a:t>. </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endParaRPr lang="en-US" sz="2200" dirty="0"/>
          </a:p>
        </p:txBody>
      </p:sp>
      <p:sp>
        <p:nvSpPr>
          <p:cNvPr id="6" name="Title 1">
            <a:extLst>
              <a:ext uri="{FF2B5EF4-FFF2-40B4-BE49-F238E27FC236}">
                <a16:creationId xmlns:a16="http://schemas.microsoft.com/office/drawing/2014/main" id="{3A1E8214-FE2D-1948-A35D-2F4FE50E622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Moving Averages</a:t>
            </a:r>
          </a:p>
        </p:txBody>
      </p:sp>
    </p:spTree>
    <p:extLst>
      <p:ext uri="{BB962C8B-B14F-4D97-AF65-F5344CB8AC3E}">
        <p14:creationId xmlns:p14="http://schemas.microsoft.com/office/powerpoint/2010/main" val="396568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375A900-CD03-634C-BB43-D7E4FB4340C6}"/>
              </a:ext>
            </a:extLst>
          </p:cNvPr>
          <p:cNvSpPr/>
          <p:nvPr/>
        </p:nvSpPr>
        <p:spPr>
          <a:xfrm>
            <a:off x="669036" y="2037669"/>
            <a:ext cx="10515600" cy="4251960"/>
          </a:xfrm>
          <a:prstGeom prst="rect">
            <a:avLst/>
          </a:prstGeom>
        </p:spPr>
        <p:txBody>
          <a:bodyPr vert="horz" lIns="91440" tIns="45720" rIns="91440" bIns="45720" rtlCol="0">
            <a:normAutofit lnSpcReduction="10000"/>
          </a:bodyPr>
          <a:lstStyle/>
          <a:p>
            <a:pPr>
              <a:lnSpc>
                <a:spcPct val="90000"/>
              </a:lnSpc>
              <a:spcAft>
                <a:spcPts val="600"/>
              </a:spcAft>
            </a:pPr>
            <a:r>
              <a:rPr lang="en-US" sz="1900" b="0" dirty="0">
                <a:effectLst/>
              </a:rPr>
              <a:t>Types of Moving Averages:</a:t>
            </a:r>
          </a:p>
          <a:p>
            <a:pPr indent="-228600">
              <a:lnSpc>
                <a:spcPct val="90000"/>
              </a:lnSpc>
              <a:spcAft>
                <a:spcPts val="600"/>
              </a:spcAft>
              <a:buFont typeface="Arial" panose="020B0604020202020204" pitchFamily="34" charset="0"/>
              <a:buChar char="•"/>
            </a:pPr>
            <a:r>
              <a:rPr lang="en-US" sz="1900" b="0" dirty="0">
                <a:effectLst/>
              </a:rPr>
              <a:t>Simple Moving Average- </a:t>
            </a:r>
            <a:r>
              <a:rPr lang="en-US" sz="1900" dirty="0">
                <a:effectLst/>
              </a:rPr>
              <a:t>The simplest form of a moving average, known as a simple moving average (SMA), is calculated by taking the arithmetic mean of a given set of values over a specified period. In other words, a set of inflation rates–are added together and then divided by the number of observations. </a:t>
            </a:r>
          </a:p>
          <a:p>
            <a:pPr indent="-228600">
              <a:lnSpc>
                <a:spcPct val="90000"/>
              </a:lnSpc>
              <a:spcAft>
                <a:spcPts val="600"/>
              </a:spcAft>
              <a:buFont typeface="Arial" panose="020B0604020202020204" pitchFamily="34" charset="0"/>
              <a:buChar char="•"/>
            </a:pPr>
            <a:endParaRPr lang="en-US" sz="1900" b="0" dirty="0"/>
          </a:p>
          <a:p>
            <a:pPr indent="-228600">
              <a:lnSpc>
                <a:spcPct val="90000"/>
              </a:lnSpc>
              <a:spcAft>
                <a:spcPts val="600"/>
              </a:spcAft>
              <a:buFont typeface="Arial" panose="020B0604020202020204" pitchFamily="34" charset="0"/>
              <a:buChar char="•"/>
            </a:pPr>
            <a:r>
              <a:rPr lang="en-US" sz="1900" b="0" dirty="0">
                <a:effectLst/>
              </a:rPr>
              <a:t>Exponential Moving Average (EMA)- </a:t>
            </a:r>
            <a:r>
              <a:rPr lang="en-US" sz="1900" dirty="0">
                <a:effectLst/>
              </a:rPr>
              <a:t>The exponential moving average is a type of moving average that gives more weight to recent rates in an attempt to make it more responsive to new information. To calculate the EMA </a:t>
            </a:r>
            <a:r>
              <a:rPr lang="en-US" sz="1900" dirty="0"/>
              <a:t>first simple moving average (SMA) is computed over a particular time period. </a:t>
            </a:r>
          </a:p>
          <a:p>
            <a:pPr indent="-228600">
              <a:lnSpc>
                <a:spcPct val="90000"/>
              </a:lnSpc>
              <a:spcAft>
                <a:spcPts val="600"/>
              </a:spcAft>
              <a:buFont typeface="Arial" panose="020B0604020202020204" pitchFamily="34" charset="0"/>
              <a:buChar char="•"/>
            </a:pPr>
            <a:endParaRPr lang="en-US" sz="1900" dirty="0"/>
          </a:p>
          <a:p>
            <a:pPr marL="342900" indent="-342900">
              <a:lnSpc>
                <a:spcPct val="90000"/>
              </a:lnSpc>
              <a:spcAft>
                <a:spcPts val="600"/>
              </a:spcAft>
              <a:buFont typeface="Arial" panose="020B0604020202020204" pitchFamily="34" charset="0"/>
              <a:buChar char="•"/>
            </a:pPr>
            <a:r>
              <a:rPr lang="en-US" sz="2000" b="0" i="0" dirty="0">
                <a:effectLst/>
              </a:rPr>
              <a:t>The main difference between simple moving average, weighted moving average, and exponential moving average is the sensitivity that each shows to changes in the data used.</a:t>
            </a:r>
          </a:p>
          <a:p>
            <a:pPr marL="342900" indent="-342900">
              <a:lnSpc>
                <a:spcPct val="90000"/>
              </a:lnSpc>
              <a:spcAft>
                <a:spcPts val="600"/>
              </a:spcAft>
              <a:buFont typeface="Arial" panose="020B0604020202020204" pitchFamily="34" charset="0"/>
              <a:buChar char="•"/>
            </a:pPr>
            <a:r>
              <a:rPr lang="en-US" sz="2000" b="0" i="0" dirty="0">
                <a:effectLst/>
              </a:rPr>
              <a:t>SMA calculates the average price over a specific period, while WMA gives more weight to current data.</a:t>
            </a:r>
          </a:p>
          <a:p>
            <a:pPr marL="342900" indent="-342900">
              <a:lnSpc>
                <a:spcPct val="90000"/>
              </a:lnSpc>
              <a:spcAft>
                <a:spcPts val="600"/>
              </a:spcAft>
              <a:buFont typeface="Arial" panose="020B0604020202020204" pitchFamily="34" charset="0"/>
              <a:buChar char="•"/>
            </a:pPr>
            <a:r>
              <a:rPr lang="en-US" sz="2000" b="0" i="0" dirty="0">
                <a:effectLst/>
              </a:rPr>
              <a:t>EMA is also weighted toward the most recent prices, but the rate of decrease between one price and its preceding price is not consistent but exponential.</a:t>
            </a:r>
          </a:p>
          <a:p>
            <a:pPr indent="-228600">
              <a:lnSpc>
                <a:spcPct val="90000"/>
              </a:lnSpc>
              <a:spcAft>
                <a:spcPts val="600"/>
              </a:spcAft>
              <a:buFont typeface="Arial" panose="020B0604020202020204" pitchFamily="34" charset="0"/>
              <a:buChar char="•"/>
            </a:pPr>
            <a:endParaRPr lang="en-US" sz="2000" b="0" i="0" dirty="0">
              <a:effectLst/>
            </a:endParaRPr>
          </a:p>
          <a:p>
            <a:pPr>
              <a:lnSpc>
                <a:spcPct val="90000"/>
              </a:lnSpc>
              <a:spcAft>
                <a:spcPts val="600"/>
              </a:spcAft>
            </a:pPr>
            <a:endParaRPr lang="en-US" sz="1900" dirty="0"/>
          </a:p>
          <a:p>
            <a:pPr>
              <a:lnSpc>
                <a:spcPct val="90000"/>
              </a:lnSpc>
              <a:spcAft>
                <a:spcPts val="600"/>
              </a:spcAft>
            </a:pPr>
            <a:endParaRPr lang="en-US" sz="1900" dirty="0"/>
          </a:p>
          <a:p>
            <a:pPr indent="-228600">
              <a:lnSpc>
                <a:spcPct val="90000"/>
              </a:lnSpc>
              <a:spcAft>
                <a:spcPts val="600"/>
              </a:spcAft>
              <a:buFont typeface="Arial" panose="020B0604020202020204" pitchFamily="34" charset="0"/>
              <a:buChar char="•"/>
            </a:pPr>
            <a:endParaRPr lang="en-US" sz="1900" dirty="0">
              <a:effectLst/>
            </a:endParaRPr>
          </a:p>
        </p:txBody>
      </p:sp>
    </p:spTree>
    <p:extLst>
      <p:ext uri="{BB962C8B-B14F-4D97-AF65-F5344CB8AC3E}">
        <p14:creationId xmlns:p14="http://schemas.microsoft.com/office/powerpoint/2010/main" val="4208414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C69FE50-FBCC-4645-BAE6-6EC61F4BA0A9}"/>
              </a:ext>
            </a:extLst>
          </p:cNvPr>
          <p:cNvSpPr/>
          <p:nvPr/>
        </p:nvSpPr>
        <p:spPr>
          <a:xfrm>
            <a:off x="642938" y="642938"/>
            <a:ext cx="5135563" cy="5570538"/>
          </a:xfrm>
          <a:prstGeom prst="rect">
            <a:avLst/>
          </a:prstGeom>
        </p:spPr>
        <p:txBody>
          <a:bodyPr wrap="square" anchor="t">
            <a:normAutofit/>
          </a:bodyPr>
          <a:lstStyle/>
          <a:p>
            <a:pPr>
              <a:spcAft>
                <a:spcPts val="600"/>
              </a:spcAft>
            </a:pPr>
            <a:r>
              <a:rPr lang="en-US" sz="2800" b="0" i="0">
                <a:solidFill>
                  <a:srgbClr val="000000"/>
                </a:solidFill>
                <a:effectLst/>
                <a:latin typeface="PS TT Commons Roman"/>
              </a:rPr>
              <a:t>This is implemented using the ‘ma()' function on our data. </a:t>
            </a:r>
          </a:p>
          <a:p>
            <a:pPr>
              <a:spcAft>
                <a:spcPts val="600"/>
              </a:spcAft>
            </a:pPr>
            <a:r>
              <a:rPr lang="en-US" sz="2800">
                <a:solidFill>
                  <a:srgbClr val="000000"/>
                </a:solidFill>
                <a:latin typeface="PS TT Commons Roman"/>
              </a:rPr>
              <a:t>We have taken order values to be 3,6 and 12 in order to specify the window size or the order that we want the moving average to be calculated. We average all the values to get a weighted average for each observation in our dataset.</a:t>
            </a:r>
          </a:p>
          <a:p>
            <a:pPr>
              <a:spcAft>
                <a:spcPts val="600"/>
              </a:spcAft>
            </a:pPr>
            <a:endParaRPr lang="en-US" sz="2800">
              <a:solidFill>
                <a:srgbClr val="000000"/>
              </a:solidFill>
              <a:latin typeface="PS TT Commons Roman"/>
            </a:endParaRPr>
          </a:p>
          <a:p>
            <a:pPr>
              <a:spcAft>
                <a:spcPts val="600"/>
              </a:spcAft>
            </a:pPr>
            <a:endParaRPr lang="en-US" sz="2800">
              <a:solidFill>
                <a:srgbClr val="000000"/>
              </a:solidFill>
              <a:latin typeface="PS TT Commons Roman"/>
            </a:endParaRPr>
          </a:p>
          <a:p>
            <a:pPr>
              <a:spcAft>
                <a:spcPts val="600"/>
              </a:spcAft>
            </a:pPr>
            <a:endParaRPr lang="en-US" sz="2800" b="0" i="0">
              <a:solidFill>
                <a:srgbClr val="000000"/>
              </a:solidFill>
              <a:effectLst/>
              <a:latin typeface="PS TT Commons Roman"/>
            </a:endParaRPr>
          </a:p>
        </p:txBody>
      </p:sp>
      <p:sp>
        <p:nvSpPr>
          <p:cNvPr id="2" name="Rectangle 1">
            <a:extLst>
              <a:ext uri="{FF2B5EF4-FFF2-40B4-BE49-F238E27FC236}">
                <a16:creationId xmlns:a16="http://schemas.microsoft.com/office/drawing/2014/main" id="{F8240D1F-560C-754F-BDBE-16AA0BEC71CC}"/>
              </a:ext>
            </a:extLst>
          </p:cNvPr>
          <p:cNvSpPr/>
          <p:nvPr/>
        </p:nvSpPr>
        <p:spPr>
          <a:xfrm>
            <a:off x="5854700" y="642938"/>
            <a:ext cx="5694363" cy="5570538"/>
          </a:xfrm>
          <a:prstGeom prst="rect">
            <a:avLst/>
          </a:prstGeom>
        </p:spPr>
        <p:txBody>
          <a:bodyPr wrap="square" anchor="t">
            <a:normAutofit/>
          </a:bodyPr>
          <a:lstStyle/>
          <a:p>
            <a:pPr>
              <a:lnSpc>
                <a:spcPct val="90000"/>
              </a:lnSpc>
              <a:spcAft>
                <a:spcPts val="600"/>
              </a:spcAft>
            </a:pPr>
            <a:r>
              <a:rPr lang="en-US" sz="2400"/>
              <a:t>#Moving Averages</a:t>
            </a:r>
          </a:p>
          <a:p>
            <a:pPr>
              <a:lnSpc>
                <a:spcPct val="90000"/>
              </a:lnSpc>
              <a:spcAft>
                <a:spcPts val="600"/>
              </a:spcAft>
            </a:pPr>
            <a:r>
              <a:rPr lang="en-US" sz="2400"/>
              <a:t>ma_3 = ma(bf_data_stable, order = 3)</a:t>
            </a:r>
          </a:p>
          <a:p>
            <a:pPr>
              <a:lnSpc>
                <a:spcPct val="90000"/>
              </a:lnSpc>
              <a:spcAft>
                <a:spcPts val="600"/>
              </a:spcAft>
            </a:pPr>
            <a:r>
              <a:rPr lang="en-US" sz="2400"/>
              <a:t>ma_6 = ma(bf_data_stable, order = 6)</a:t>
            </a:r>
          </a:p>
          <a:p>
            <a:pPr>
              <a:lnSpc>
                <a:spcPct val="90000"/>
              </a:lnSpc>
              <a:spcAft>
                <a:spcPts val="600"/>
              </a:spcAft>
            </a:pPr>
            <a:r>
              <a:rPr lang="en-US" sz="2400"/>
              <a:t>ma_12 = ma(bf_data_stable, order = 12)</a:t>
            </a:r>
          </a:p>
          <a:p>
            <a:pPr>
              <a:lnSpc>
                <a:spcPct val="90000"/>
              </a:lnSpc>
              <a:spcAft>
                <a:spcPts val="600"/>
              </a:spcAft>
            </a:pPr>
            <a:r>
              <a:rPr lang="en-US" sz="2400"/>
              <a:t>plot(bf_data_stable)</a:t>
            </a:r>
          </a:p>
          <a:p>
            <a:pPr>
              <a:lnSpc>
                <a:spcPct val="90000"/>
              </a:lnSpc>
              <a:spcAft>
                <a:spcPts val="600"/>
              </a:spcAft>
            </a:pPr>
            <a:r>
              <a:rPr lang="en-US" sz="2400"/>
              <a:t>lines(ma_3, col = "red", </a:t>
            </a:r>
            <a:r>
              <a:rPr lang="en-US" sz="2400" err="1"/>
              <a:t>lwd</a:t>
            </a:r>
            <a:r>
              <a:rPr lang="en-US" sz="2400"/>
              <a:t>=3)</a:t>
            </a:r>
          </a:p>
          <a:p>
            <a:pPr>
              <a:lnSpc>
                <a:spcPct val="90000"/>
              </a:lnSpc>
              <a:spcAft>
                <a:spcPts val="600"/>
              </a:spcAft>
            </a:pPr>
            <a:r>
              <a:rPr lang="en-US" sz="2400"/>
              <a:t>lines(ma_6, col = "blue", </a:t>
            </a:r>
            <a:r>
              <a:rPr lang="en-US" sz="2400" err="1"/>
              <a:t>lwd</a:t>
            </a:r>
            <a:r>
              <a:rPr lang="en-US" sz="2400"/>
              <a:t>=3)</a:t>
            </a:r>
          </a:p>
          <a:p>
            <a:pPr>
              <a:lnSpc>
                <a:spcPct val="90000"/>
              </a:lnSpc>
              <a:spcAft>
                <a:spcPts val="600"/>
              </a:spcAft>
            </a:pPr>
            <a:r>
              <a:rPr lang="en-US" sz="2400"/>
              <a:t>lines(ma_12, col = "green", </a:t>
            </a:r>
            <a:r>
              <a:rPr lang="en-US" sz="2400" err="1"/>
              <a:t>lwd</a:t>
            </a:r>
            <a:r>
              <a:rPr lang="en-US" sz="2400"/>
              <a:t>=3)</a:t>
            </a:r>
          </a:p>
          <a:p>
            <a:pPr>
              <a:lnSpc>
                <a:spcPct val="90000"/>
              </a:lnSpc>
              <a:spcAft>
                <a:spcPts val="600"/>
              </a:spcAft>
            </a:pPr>
            <a:r>
              <a:rPr lang="en-US" sz="2400"/>
              <a:t>plot(ma_3)</a:t>
            </a:r>
          </a:p>
          <a:p>
            <a:pPr>
              <a:lnSpc>
                <a:spcPct val="90000"/>
              </a:lnSpc>
              <a:spcAft>
                <a:spcPts val="600"/>
              </a:spcAft>
            </a:pPr>
            <a:r>
              <a:rPr lang="en-US" sz="2400"/>
              <a:t>plot(ma_6)</a:t>
            </a:r>
          </a:p>
          <a:p>
            <a:pPr>
              <a:lnSpc>
                <a:spcPct val="90000"/>
              </a:lnSpc>
              <a:spcAft>
                <a:spcPts val="600"/>
              </a:spcAft>
            </a:pPr>
            <a:r>
              <a:rPr lang="en-US" sz="2400"/>
              <a:t>plot(ma_12)</a:t>
            </a:r>
          </a:p>
          <a:p>
            <a:pPr>
              <a:lnSpc>
                <a:spcPct val="90000"/>
              </a:lnSpc>
              <a:spcAft>
                <a:spcPts val="600"/>
              </a:spcAft>
            </a:pPr>
            <a:r>
              <a:rPr lang="en-US" sz="2400" err="1"/>
              <a:t>ma_forecast</a:t>
            </a:r>
            <a:r>
              <a:rPr lang="en-US" sz="2400"/>
              <a:t> = forecast(ma_3, h = 1)</a:t>
            </a:r>
          </a:p>
          <a:p>
            <a:pPr>
              <a:lnSpc>
                <a:spcPct val="90000"/>
              </a:lnSpc>
              <a:spcAft>
                <a:spcPts val="600"/>
              </a:spcAft>
            </a:pPr>
            <a:r>
              <a:rPr lang="en-US" sz="2400" err="1"/>
              <a:t>ma_forecast</a:t>
            </a:r>
            <a:endParaRPr lang="en-US" sz="2400"/>
          </a:p>
        </p:txBody>
      </p:sp>
    </p:spTree>
    <p:extLst>
      <p:ext uri="{BB962C8B-B14F-4D97-AF65-F5344CB8AC3E}">
        <p14:creationId xmlns:p14="http://schemas.microsoft.com/office/powerpoint/2010/main" val="259399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C1C332-D86D-F046-ABA7-DBB963BF0495}"/>
              </a:ext>
            </a:extLst>
          </p:cNvPr>
          <p:cNvSpPr>
            <a:spLocks noGrp="1"/>
          </p:cNvSpPr>
          <p:nvPr>
            <p:ph type="title"/>
          </p:nvPr>
        </p:nvSpPr>
        <p:spPr>
          <a:xfrm>
            <a:off x="630936" y="640080"/>
            <a:ext cx="4818888" cy="1481328"/>
          </a:xfrm>
        </p:spPr>
        <p:txBody>
          <a:bodyPr anchor="b">
            <a:normAutofit/>
          </a:bodyPr>
          <a:lstStyle/>
          <a:p>
            <a:r>
              <a:rPr lang="en-US" sz="5400"/>
              <a:t>AGENDA</a:t>
            </a: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hape 70">
            <a:extLst>
              <a:ext uri="{FF2B5EF4-FFF2-40B4-BE49-F238E27FC236}">
                <a16:creationId xmlns:a16="http://schemas.microsoft.com/office/drawing/2014/main" id="{809994D7-C9A8-2E4C-9C9B-5B201C4FBCA2}"/>
              </a:ext>
            </a:extLst>
          </p:cNvPr>
          <p:cNvSpPr txBox="1">
            <a:spLocks noGrp="1"/>
          </p:cNvSpPr>
          <p:nvPr>
            <p:ph idx="1"/>
          </p:nvPr>
        </p:nvSpPr>
        <p:spPr>
          <a:xfrm>
            <a:off x="630936" y="2660904"/>
            <a:ext cx="4818888" cy="3547872"/>
          </a:xfrm>
          <a:prstGeom prst="rect">
            <a:avLst/>
          </a:prstGeom>
        </p:spPr>
        <p:txBody>
          <a:bodyPr lIns="91425" tIns="91425" rIns="91425" bIns="91425" anchor="t" anchorCtr="0">
            <a:normAutofit/>
          </a:bodyPr>
          <a:lstStyle/>
          <a:p>
            <a:pPr marL="285750" marR="0" lvl="0" indent="-285750" rtl="0">
              <a:spcBef>
                <a:spcPts val="0"/>
              </a:spcBef>
              <a:spcAft>
                <a:spcPts val="0"/>
              </a:spcAft>
              <a:buClr>
                <a:schemeClr val="tx1"/>
              </a:buClr>
              <a:buSzPct val="100000"/>
              <a:buFont typeface="Arial" panose="020B0604020202020204" pitchFamily="34" charset="0"/>
              <a:buChar char="•"/>
            </a:pPr>
            <a:r>
              <a:rPr lang="en" sz="2200" b="1" i="0" u="none" strike="noStrike" cap="none">
                <a:latin typeface="Cambria" panose="02040503050406030204" pitchFamily="18" charset="0"/>
                <a:ea typeface="Jim Nightshade"/>
                <a:cs typeface="Jim Nightshade"/>
                <a:sym typeface="Jim Nightshade"/>
              </a:rPr>
              <a:t>Introduction &amp; Background</a:t>
            </a:r>
          </a:p>
          <a:p>
            <a:pPr marL="285750" indent="-285750">
              <a:spcBef>
                <a:spcPts val="1600"/>
              </a:spcBef>
              <a:buClr>
                <a:schemeClr val="tx1"/>
              </a:buClr>
              <a:buSzPct val="100000"/>
            </a:pPr>
            <a:r>
              <a:rPr lang="en" sz="2200" b="1">
                <a:latin typeface="Cambria" panose="02040503050406030204" pitchFamily="18" charset="0"/>
                <a:ea typeface="Jim Nightshade"/>
                <a:cs typeface="Jim Nightshade"/>
                <a:sym typeface="Jim Nightshade"/>
              </a:rPr>
              <a:t>Objective</a:t>
            </a:r>
            <a:endParaRPr lang="en" sz="2200" b="1" i="0" u="none" strike="noStrike" cap="none">
              <a:latin typeface="Cambria" panose="02040503050406030204" pitchFamily="18" charset="0"/>
              <a:ea typeface="Jim Nightshade"/>
              <a:cs typeface="Jim Nightshade"/>
              <a:sym typeface="Jim Nightshade"/>
            </a:endParaRPr>
          </a:p>
          <a:p>
            <a:pPr marL="285750" marR="0" lvl="0" indent="-285750" rtl="0">
              <a:spcBef>
                <a:spcPts val="1600"/>
              </a:spcBef>
              <a:spcAft>
                <a:spcPts val="0"/>
              </a:spcAft>
              <a:buClr>
                <a:schemeClr val="tx1"/>
              </a:buClr>
              <a:buSzPct val="100000"/>
              <a:buFont typeface="Arial" panose="020B0604020202020204" pitchFamily="34" charset="0"/>
              <a:buChar char="•"/>
            </a:pPr>
            <a:r>
              <a:rPr lang="en" sz="2200" b="1" i="0" u="none" strike="noStrike" cap="none">
                <a:latin typeface="Cambria" panose="02040503050406030204" pitchFamily="18" charset="0"/>
                <a:ea typeface="Jim Nightshade"/>
                <a:cs typeface="Jim Nightshade"/>
                <a:sym typeface="Jim Nightshade"/>
              </a:rPr>
              <a:t>Dataset Description/Preparation</a:t>
            </a:r>
          </a:p>
          <a:p>
            <a:pPr marL="285750" marR="0" lvl="0" indent="-285750" rtl="0">
              <a:spcBef>
                <a:spcPts val="1600"/>
              </a:spcBef>
              <a:spcAft>
                <a:spcPts val="0"/>
              </a:spcAft>
              <a:buClr>
                <a:schemeClr val="tx1"/>
              </a:buClr>
              <a:buSzPct val="100000"/>
              <a:buFont typeface="Arial" panose="020B0604020202020204" pitchFamily="34" charset="0"/>
              <a:buChar char="•"/>
            </a:pPr>
            <a:r>
              <a:rPr lang="en" sz="2200" b="1" i="0" u="none" strike="noStrike" cap="none">
                <a:latin typeface="Cambria" panose="02040503050406030204" pitchFamily="18" charset="0"/>
                <a:ea typeface="Jim Nightshade"/>
                <a:cs typeface="Jim Nightshade"/>
                <a:sym typeface="Jim Nightshade"/>
              </a:rPr>
              <a:t>Data Analysis &amp; Forecasting Methods</a:t>
            </a:r>
          </a:p>
          <a:p>
            <a:pPr marL="285750" marR="0" lvl="0" indent="-285750" rtl="0">
              <a:spcBef>
                <a:spcPts val="1600"/>
              </a:spcBef>
              <a:spcAft>
                <a:spcPts val="0"/>
              </a:spcAft>
              <a:buClr>
                <a:schemeClr val="tx1"/>
              </a:buClr>
              <a:buSzPct val="100000"/>
              <a:buFont typeface="Arial" panose="020B0604020202020204" pitchFamily="34" charset="0"/>
              <a:buChar char="•"/>
            </a:pPr>
            <a:r>
              <a:rPr lang="en" sz="2200" b="1" i="0" u="none" strike="noStrike" cap="none">
                <a:latin typeface="Cambria" panose="02040503050406030204" pitchFamily="18" charset="0"/>
                <a:ea typeface="Jim Nightshade"/>
                <a:cs typeface="Jim Nightshade"/>
                <a:sym typeface="Jim Nightshade"/>
              </a:rPr>
              <a:t>Conclusion</a:t>
            </a:r>
          </a:p>
          <a:p>
            <a:pPr marL="285750" marR="0" lvl="0" indent="-285750" rtl="0">
              <a:spcBef>
                <a:spcPts val="1600"/>
              </a:spcBef>
              <a:spcAft>
                <a:spcPts val="0"/>
              </a:spcAft>
              <a:buClr>
                <a:schemeClr val="tx1"/>
              </a:buClr>
              <a:buSzPct val="100000"/>
              <a:buFont typeface="Arial" panose="020B0604020202020204" pitchFamily="34" charset="0"/>
              <a:buChar char="•"/>
            </a:pPr>
            <a:r>
              <a:rPr lang="en" sz="2200" b="1" i="0" u="none" strike="noStrike" cap="none">
                <a:latin typeface="Cambria" panose="02040503050406030204" pitchFamily="18" charset="0"/>
                <a:ea typeface="Jim Nightshade"/>
                <a:cs typeface="Jim Nightshade"/>
                <a:sym typeface="Jim Nightshade"/>
              </a:rPr>
              <a:t>Q&amp;A</a:t>
            </a:r>
          </a:p>
        </p:txBody>
      </p:sp>
      <p:pic>
        <p:nvPicPr>
          <p:cNvPr id="8" name="Graphic 7" descr="Diagnostic">
            <a:extLst>
              <a:ext uri="{FF2B5EF4-FFF2-40B4-BE49-F238E27FC236}">
                <a16:creationId xmlns:a16="http://schemas.microsoft.com/office/drawing/2014/main" id="{A70CFD27-3261-47E3-BC73-077E056215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09438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40990BE-DFD3-B940-9194-AFC49FA03B75}"/>
              </a:ext>
            </a:extLst>
          </p:cNvPr>
          <p:cNvPicPr>
            <a:picLocks noChangeAspect="1"/>
          </p:cNvPicPr>
          <p:nvPr/>
        </p:nvPicPr>
        <p:blipFill>
          <a:blip r:embed="rId2"/>
          <a:stretch>
            <a:fillRect/>
          </a:stretch>
        </p:blipFill>
        <p:spPr>
          <a:xfrm>
            <a:off x="2191115" y="914400"/>
            <a:ext cx="7733570" cy="4968819"/>
          </a:xfrm>
          <a:prstGeom prst="rect">
            <a:avLst/>
          </a:prstGeom>
        </p:spPr>
      </p:pic>
    </p:spTree>
    <p:extLst>
      <p:ext uri="{BB962C8B-B14F-4D97-AF65-F5344CB8AC3E}">
        <p14:creationId xmlns:p14="http://schemas.microsoft.com/office/powerpoint/2010/main" val="3697463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2E8ED-C230-D24D-BBB3-1CE801F40849}"/>
              </a:ext>
            </a:extLst>
          </p:cNvPr>
          <p:cNvPicPr>
            <a:picLocks noChangeAspect="1"/>
          </p:cNvPicPr>
          <p:nvPr/>
        </p:nvPicPr>
        <p:blipFill>
          <a:blip r:embed="rId2"/>
          <a:stretch>
            <a:fillRect/>
          </a:stretch>
        </p:blipFill>
        <p:spPr>
          <a:xfrm>
            <a:off x="1156308" y="1123527"/>
            <a:ext cx="3211139" cy="2063157"/>
          </a:xfrm>
          <a:prstGeom prst="rect">
            <a:avLst/>
          </a:prstGeom>
        </p:spPr>
      </p:pic>
      <p:cxnSp>
        <p:nvCxnSpPr>
          <p:cNvPr id="33" name="Straight Connector 32">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9C46F5-BCF0-9745-8847-9F47617F3DE7}"/>
              </a:ext>
            </a:extLst>
          </p:cNvPr>
          <p:cNvPicPr>
            <a:picLocks noChangeAspect="1"/>
          </p:cNvPicPr>
          <p:nvPr/>
        </p:nvPicPr>
        <p:blipFill>
          <a:blip r:embed="rId3"/>
          <a:stretch>
            <a:fillRect/>
          </a:stretch>
        </p:blipFill>
        <p:spPr>
          <a:xfrm>
            <a:off x="1167841" y="3671316"/>
            <a:ext cx="3201573" cy="2057011"/>
          </a:xfrm>
          <a:prstGeom prst="rect">
            <a:avLst/>
          </a:prstGeom>
        </p:spPr>
      </p:pic>
      <p:cxnSp>
        <p:nvCxnSpPr>
          <p:cNvPr id="35" name="Straight Connector 34">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9734DD7-F782-B647-AC4F-E0F2D45C9668}"/>
              </a:ext>
            </a:extLst>
          </p:cNvPr>
          <p:cNvPicPr>
            <a:picLocks noChangeAspect="1"/>
          </p:cNvPicPr>
          <p:nvPr/>
        </p:nvPicPr>
        <p:blipFill>
          <a:blip r:embed="rId4"/>
          <a:stretch>
            <a:fillRect/>
          </a:stretch>
        </p:blipFill>
        <p:spPr>
          <a:xfrm>
            <a:off x="4886676" y="1439131"/>
            <a:ext cx="6184580" cy="3973592"/>
          </a:xfrm>
          <a:prstGeom prst="rect">
            <a:avLst/>
          </a:prstGeom>
        </p:spPr>
      </p:pic>
    </p:spTree>
    <p:extLst>
      <p:ext uri="{BB962C8B-B14F-4D97-AF65-F5344CB8AC3E}">
        <p14:creationId xmlns:p14="http://schemas.microsoft.com/office/powerpoint/2010/main" val="731889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2C977443-D35B-3B4C-A17E-6F463EBF4804}"/>
              </a:ext>
            </a:extLst>
          </p:cNvPr>
          <p:cNvPicPr>
            <a:picLocks noChangeAspect="1"/>
          </p:cNvPicPr>
          <p:nvPr/>
        </p:nvPicPr>
        <p:blipFill>
          <a:blip r:embed="rId2"/>
          <a:stretch>
            <a:fillRect/>
          </a:stretch>
        </p:blipFill>
        <p:spPr>
          <a:xfrm>
            <a:off x="706568" y="2246599"/>
            <a:ext cx="3209544" cy="2062132"/>
          </a:xfrm>
          <a:prstGeom prst="rect">
            <a:avLst/>
          </a:prstGeom>
        </p:spPr>
      </p:pic>
      <p:pic>
        <p:nvPicPr>
          <p:cNvPr id="3" name="Picture 2" descr="Chart, line chart&#10;&#10;Description automatically generated">
            <a:extLst>
              <a:ext uri="{FF2B5EF4-FFF2-40B4-BE49-F238E27FC236}">
                <a16:creationId xmlns:a16="http://schemas.microsoft.com/office/drawing/2014/main" id="{E6C75968-7862-2A48-AF27-25513534DC39}"/>
              </a:ext>
            </a:extLst>
          </p:cNvPr>
          <p:cNvPicPr>
            <a:picLocks noChangeAspect="1"/>
          </p:cNvPicPr>
          <p:nvPr/>
        </p:nvPicPr>
        <p:blipFill>
          <a:blip r:embed="rId3"/>
          <a:stretch>
            <a:fillRect/>
          </a:stretch>
        </p:blipFill>
        <p:spPr>
          <a:xfrm>
            <a:off x="4487333" y="2246599"/>
            <a:ext cx="3209544" cy="2062132"/>
          </a:xfrm>
          <a:prstGeom prst="rect">
            <a:avLst/>
          </a:prstGeom>
        </p:spPr>
      </p:pic>
      <p:pic>
        <p:nvPicPr>
          <p:cNvPr id="4" name="Picture 3" descr="Chart, line chart&#10;&#10;Description automatically generated">
            <a:extLst>
              <a:ext uri="{FF2B5EF4-FFF2-40B4-BE49-F238E27FC236}">
                <a16:creationId xmlns:a16="http://schemas.microsoft.com/office/drawing/2014/main" id="{A21B521A-C09A-BB46-8594-C23F176EEE00}"/>
              </a:ext>
            </a:extLst>
          </p:cNvPr>
          <p:cNvPicPr>
            <a:picLocks noChangeAspect="1"/>
          </p:cNvPicPr>
          <p:nvPr/>
        </p:nvPicPr>
        <p:blipFill>
          <a:blip r:embed="rId4"/>
          <a:stretch>
            <a:fillRect/>
          </a:stretch>
        </p:blipFill>
        <p:spPr>
          <a:xfrm>
            <a:off x="8275887" y="2246599"/>
            <a:ext cx="3209544" cy="2062132"/>
          </a:xfrm>
          <a:prstGeom prst="rect">
            <a:avLst/>
          </a:prstGeom>
        </p:spPr>
      </p:pic>
    </p:spTree>
    <p:extLst>
      <p:ext uri="{BB962C8B-B14F-4D97-AF65-F5344CB8AC3E}">
        <p14:creationId xmlns:p14="http://schemas.microsoft.com/office/powerpoint/2010/main" val="1079798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795BAED-00CA-6F4B-9BDC-3317E6ABD276}"/>
              </a:ext>
            </a:extLst>
          </p:cNvPr>
          <p:cNvSpPr/>
          <p:nvPr/>
        </p:nvSpPr>
        <p:spPr>
          <a:xfrm>
            <a:off x="838200" y="1929384"/>
            <a:ext cx="10515600" cy="4251960"/>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200" b="0" i="0" dirty="0">
                <a:effectLst/>
              </a:rPr>
              <a:t> </a:t>
            </a:r>
            <a:r>
              <a:rPr lang="en-US" sz="2200" dirty="0"/>
              <a:t>Here,</a:t>
            </a:r>
            <a:r>
              <a:rPr lang="en-US" sz="2200" b="0" i="0" dirty="0">
                <a:effectLst/>
              </a:rPr>
              <a:t> we can see the ma generated being laid over at the top of the raw data and we can see the effect of it is dampening of the signals. So, if a year is particularly high but if the month surrounding it aren’t it will lower those values smoothing over this jagged month-to-month variation.</a:t>
            </a:r>
          </a:p>
          <a:p>
            <a:pPr indent="-228600">
              <a:lnSpc>
                <a:spcPct val="90000"/>
              </a:lnSpc>
              <a:spcAft>
                <a:spcPts val="600"/>
              </a:spcAft>
              <a:buFont typeface="Arial" panose="020B0604020202020204" pitchFamily="34" charset="0"/>
              <a:buChar char="•"/>
            </a:pPr>
            <a:r>
              <a:rPr lang="en-US" sz="2200" dirty="0"/>
              <a:t>So, you can see as more of the general trends over time as the inflation is changing. You can also see that the lines start and stop before the data ends and that again is because of the varying window sizes that we chose. What this really means is that it really truncates the two ends</a:t>
            </a:r>
          </a:p>
          <a:p>
            <a:pPr indent="-228600">
              <a:lnSpc>
                <a:spcPct val="90000"/>
              </a:lnSpc>
              <a:spcAft>
                <a:spcPts val="600"/>
              </a:spcAft>
              <a:buFont typeface="Arial" panose="020B0604020202020204" pitchFamily="34" charset="0"/>
              <a:buChar char="•"/>
            </a:pPr>
            <a:r>
              <a:rPr lang="en-US" sz="2200" dirty="0"/>
              <a:t> A shorted window size takes the most recent data points in consideration rather than the entire data. Fairly big window size will give us the total annual scale average of what the inflation was. </a:t>
            </a:r>
          </a:p>
          <a:p>
            <a:pPr indent="-228600">
              <a:lnSpc>
                <a:spcPct val="90000"/>
              </a:lnSpc>
              <a:spcAft>
                <a:spcPts val="600"/>
              </a:spcAft>
              <a:buFont typeface="Arial" panose="020B0604020202020204" pitchFamily="34" charset="0"/>
              <a:buChar char="•"/>
            </a:pPr>
            <a:r>
              <a:rPr lang="en-US" sz="2400" dirty="0"/>
              <a:t>By calculating the moving averages, the impacts of random, short-term fluctuations on the rates of inflation over a specified time frame can be mitigated.</a:t>
            </a:r>
          </a:p>
          <a:p>
            <a:pPr indent="-228600">
              <a:lnSpc>
                <a:spcPct val="90000"/>
              </a:lnSpc>
              <a:spcAft>
                <a:spcPts val="600"/>
              </a:spcAft>
              <a:buFont typeface="Arial" panose="020B0604020202020204" pitchFamily="34" charset="0"/>
              <a:buChar char="•"/>
            </a:pPr>
            <a:endParaRPr lang="en-US" sz="2200" dirty="0"/>
          </a:p>
        </p:txBody>
      </p:sp>
      <p:sp>
        <p:nvSpPr>
          <p:cNvPr id="5" name="Title 1">
            <a:extLst>
              <a:ext uri="{FF2B5EF4-FFF2-40B4-BE49-F238E27FC236}">
                <a16:creationId xmlns:a16="http://schemas.microsoft.com/office/drawing/2014/main" id="{5A1E2923-2B28-E042-933E-3E6D34F15A79}"/>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Takeaways:</a:t>
            </a:r>
          </a:p>
        </p:txBody>
      </p:sp>
    </p:spTree>
    <p:extLst>
      <p:ext uri="{BB962C8B-B14F-4D97-AF65-F5344CB8AC3E}">
        <p14:creationId xmlns:p14="http://schemas.microsoft.com/office/powerpoint/2010/main" val="231956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56E40DB-30B1-8D49-8F17-F0FEB0C25079}"/>
              </a:ext>
            </a:extLst>
          </p:cNvPr>
          <p:cNvSpPr/>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0" i="0" dirty="0">
                <a:effectLst/>
              </a:rPr>
              <a:t>Exponential Smoothing, ES is the model that also uses univariate time series. The values, however, in the case are determined from the weighted average of the past values. Trends and seasonality can be identified using the ES model.</a:t>
            </a:r>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r>
              <a:rPr lang="en-US" sz="2200" b="0" i="0" dirty="0">
                <a:effectLst/>
              </a:rPr>
              <a:t>In </a:t>
            </a:r>
            <a:r>
              <a:rPr lang="en-US" sz="2200" dirty="0"/>
              <a:t>the </a:t>
            </a:r>
            <a:r>
              <a:rPr lang="en-US" sz="2200" b="0" i="0" dirty="0">
                <a:effectLst/>
              </a:rPr>
              <a:t>exponential smoothing, we weigh the recent values or observations more heavily rather than the old values or observations. The weight of each parameter is always determined by a </a:t>
            </a:r>
            <a:r>
              <a:rPr lang="en-US" sz="2200" b="1" i="0" dirty="0">
                <a:effectLst/>
              </a:rPr>
              <a:t>smoothing parameter</a:t>
            </a:r>
            <a:r>
              <a:rPr lang="en-US" sz="2200" b="0" i="0" dirty="0">
                <a:effectLst/>
              </a:rPr>
              <a:t> or </a:t>
            </a:r>
            <a:r>
              <a:rPr lang="en-US" sz="2200" b="1" i="0" dirty="0">
                <a:effectLst/>
              </a:rPr>
              <a:t>alpha</a:t>
            </a:r>
            <a:r>
              <a:rPr lang="en-US" sz="2200" b="0" i="0" dirty="0">
                <a:effectLst/>
              </a:rPr>
              <a:t>. The value of alpha lies between 0 and 1.</a:t>
            </a:r>
            <a:endParaRPr lang="en-US" sz="2200" dirty="0"/>
          </a:p>
          <a:p>
            <a:pPr>
              <a:lnSpc>
                <a:spcPct val="90000"/>
              </a:lnSpc>
              <a:spcAft>
                <a:spcPts val="600"/>
              </a:spcAft>
            </a:pPr>
            <a:endParaRPr lang="en-US" sz="2200" dirty="0"/>
          </a:p>
        </p:txBody>
      </p:sp>
      <p:sp>
        <p:nvSpPr>
          <p:cNvPr id="5" name="Title 1">
            <a:extLst>
              <a:ext uri="{FF2B5EF4-FFF2-40B4-BE49-F238E27FC236}">
                <a16:creationId xmlns:a16="http://schemas.microsoft.com/office/drawing/2014/main" id="{E50DE624-1A72-D745-8942-5E7F9B33274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Exponential Smoothing:</a:t>
            </a:r>
          </a:p>
        </p:txBody>
      </p:sp>
    </p:spTree>
    <p:extLst>
      <p:ext uri="{BB962C8B-B14F-4D97-AF65-F5344CB8AC3E}">
        <p14:creationId xmlns:p14="http://schemas.microsoft.com/office/powerpoint/2010/main" val="1778538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DE174F51-50B2-C142-8C5E-9C9F69599AE2}"/>
              </a:ext>
            </a:extLst>
          </p:cNvPr>
          <p:cNvSpPr/>
          <p:nvPr/>
        </p:nvSpPr>
        <p:spPr>
          <a:xfrm>
            <a:off x="800100" y="642938"/>
            <a:ext cx="4419601" cy="5570538"/>
          </a:xfrm>
          <a:prstGeom prst="rect">
            <a:avLst/>
          </a:prstGeom>
        </p:spPr>
        <p:txBody>
          <a:bodyPr wrap="square" anchor="t">
            <a:normAutofit/>
          </a:bodyPr>
          <a:lstStyle/>
          <a:p>
            <a:pPr>
              <a:spcAft>
                <a:spcPts val="600"/>
              </a:spcAft>
            </a:pPr>
            <a:r>
              <a:rPr lang="en-US" sz="2800" b="0" i="0" dirty="0">
                <a:solidFill>
                  <a:srgbClr val="000000"/>
                </a:solidFill>
                <a:effectLst/>
                <a:latin typeface="PS TT Commons Roman"/>
              </a:rPr>
              <a:t>This is implemented using the ‘</a:t>
            </a:r>
            <a:r>
              <a:rPr lang="en-US" sz="2800" b="0" i="0" dirty="0" err="1">
                <a:solidFill>
                  <a:srgbClr val="000000"/>
                </a:solidFill>
                <a:effectLst/>
                <a:latin typeface="PS TT Commons Roman"/>
              </a:rPr>
              <a:t>ets</a:t>
            </a:r>
            <a:r>
              <a:rPr lang="en-US" sz="2800" b="0" i="0" dirty="0">
                <a:solidFill>
                  <a:srgbClr val="000000"/>
                </a:solidFill>
                <a:effectLst/>
                <a:latin typeface="PS TT Commons Roman"/>
              </a:rPr>
              <a:t>()' function on our data. The accuracy is calculated, and residual forecasts are compared to the fitted forecast models. </a:t>
            </a:r>
          </a:p>
        </p:txBody>
      </p:sp>
      <p:sp>
        <p:nvSpPr>
          <p:cNvPr id="2" name="Rectangle 1">
            <a:extLst>
              <a:ext uri="{FF2B5EF4-FFF2-40B4-BE49-F238E27FC236}">
                <a16:creationId xmlns:a16="http://schemas.microsoft.com/office/drawing/2014/main" id="{77D41EDD-F0E3-1642-AA84-D3D657CFEC37}"/>
              </a:ext>
            </a:extLst>
          </p:cNvPr>
          <p:cNvSpPr/>
          <p:nvPr/>
        </p:nvSpPr>
        <p:spPr>
          <a:xfrm>
            <a:off x="6567488" y="514350"/>
            <a:ext cx="6264275" cy="5570538"/>
          </a:xfrm>
          <a:prstGeom prst="rect">
            <a:avLst/>
          </a:prstGeom>
        </p:spPr>
        <p:txBody>
          <a:bodyPr wrap="square" anchor="t">
            <a:normAutofit/>
          </a:bodyPr>
          <a:lstStyle/>
          <a:p>
            <a:pPr>
              <a:lnSpc>
                <a:spcPct val="90000"/>
              </a:lnSpc>
              <a:spcAft>
                <a:spcPts val="600"/>
              </a:spcAft>
            </a:pPr>
            <a:r>
              <a:rPr lang="en-US" dirty="0"/>
              <a:t>#ETS</a:t>
            </a:r>
          </a:p>
          <a:p>
            <a:pPr>
              <a:lnSpc>
                <a:spcPct val="90000"/>
              </a:lnSpc>
              <a:spcAft>
                <a:spcPts val="600"/>
              </a:spcAft>
            </a:pPr>
            <a:r>
              <a:rPr lang="en-US" dirty="0" err="1"/>
              <a:t>ets</a:t>
            </a:r>
            <a:r>
              <a:rPr lang="en-US" dirty="0"/>
              <a:t>(bf_data_stable)</a:t>
            </a:r>
          </a:p>
          <a:p>
            <a:pPr>
              <a:lnSpc>
                <a:spcPct val="90000"/>
              </a:lnSpc>
              <a:spcAft>
                <a:spcPts val="600"/>
              </a:spcAft>
            </a:pPr>
            <a:r>
              <a:rPr lang="en-US" dirty="0"/>
              <a:t>ets_1 = </a:t>
            </a:r>
            <a:r>
              <a:rPr lang="en-US" dirty="0" err="1"/>
              <a:t>ets</a:t>
            </a:r>
            <a:r>
              <a:rPr lang="en-US" dirty="0"/>
              <a:t>(bf_data_stable)</a:t>
            </a:r>
          </a:p>
          <a:p>
            <a:pPr>
              <a:lnSpc>
                <a:spcPct val="90000"/>
              </a:lnSpc>
              <a:spcAft>
                <a:spcPts val="600"/>
              </a:spcAft>
            </a:pPr>
            <a:r>
              <a:rPr lang="en-US" dirty="0"/>
              <a:t>attributes(ets_1)</a:t>
            </a:r>
          </a:p>
          <a:p>
            <a:pPr>
              <a:lnSpc>
                <a:spcPct val="90000"/>
              </a:lnSpc>
              <a:spcAft>
                <a:spcPts val="600"/>
              </a:spcAft>
            </a:pPr>
            <a:r>
              <a:rPr lang="en-US" dirty="0"/>
              <a:t>ets_1</a:t>
            </a:r>
          </a:p>
          <a:p>
            <a:pPr>
              <a:lnSpc>
                <a:spcPct val="90000"/>
              </a:lnSpc>
              <a:spcAft>
                <a:spcPts val="600"/>
              </a:spcAft>
            </a:pPr>
            <a:r>
              <a:rPr lang="en-US" dirty="0"/>
              <a:t>ets_1$mse</a:t>
            </a:r>
          </a:p>
          <a:p>
            <a:pPr>
              <a:lnSpc>
                <a:spcPct val="90000"/>
              </a:lnSpc>
              <a:spcAft>
                <a:spcPts val="600"/>
              </a:spcAft>
            </a:pPr>
            <a:r>
              <a:rPr lang="en-US" dirty="0"/>
              <a:t>accuracy(ets_1)</a:t>
            </a:r>
          </a:p>
          <a:p>
            <a:pPr>
              <a:lnSpc>
                <a:spcPct val="90000"/>
              </a:lnSpc>
              <a:spcAft>
                <a:spcPts val="600"/>
              </a:spcAft>
            </a:pPr>
            <a:r>
              <a:rPr lang="en-US" dirty="0" err="1"/>
              <a:t>ets_frct</a:t>
            </a:r>
            <a:r>
              <a:rPr lang="en-US" dirty="0"/>
              <a:t> &lt;- </a:t>
            </a:r>
            <a:r>
              <a:rPr lang="en-US" dirty="0" err="1"/>
              <a:t>forecast.ets</a:t>
            </a:r>
            <a:r>
              <a:rPr lang="en-US" dirty="0"/>
              <a:t>(ets_1, 3)</a:t>
            </a:r>
          </a:p>
          <a:p>
            <a:pPr>
              <a:lnSpc>
                <a:spcPct val="90000"/>
              </a:lnSpc>
              <a:spcAft>
                <a:spcPts val="600"/>
              </a:spcAft>
            </a:pPr>
            <a:r>
              <a:rPr lang="en-US" dirty="0"/>
              <a:t>plot(</a:t>
            </a:r>
            <a:r>
              <a:rPr lang="en-US" dirty="0" err="1"/>
              <a:t>ets_frct</a:t>
            </a:r>
            <a:r>
              <a:rPr lang="en-US" dirty="0"/>
              <a:t>)</a:t>
            </a:r>
          </a:p>
          <a:p>
            <a:pPr>
              <a:lnSpc>
                <a:spcPct val="90000"/>
              </a:lnSpc>
              <a:spcAft>
                <a:spcPts val="600"/>
              </a:spcAft>
            </a:pPr>
            <a:r>
              <a:rPr lang="en-US" dirty="0" err="1"/>
              <a:t>ets_frct$residuals</a:t>
            </a:r>
            <a:endParaRPr lang="en-US" dirty="0"/>
          </a:p>
          <a:p>
            <a:pPr>
              <a:lnSpc>
                <a:spcPct val="90000"/>
              </a:lnSpc>
              <a:spcAft>
                <a:spcPts val="600"/>
              </a:spcAft>
            </a:pPr>
            <a:r>
              <a:rPr lang="en-US" dirty="0"/>
              <a:t>plot(</a:t>
            </a:r>
            <a:r>
              <a:rPr lang="en-US" dirty="0" err="1"/>
              <a:t>ets_frct$residuals</a:t>
            </a:r>
            <a:r>
              <a:rPr lang="en-US" dirty="0"/>
              <a:t>)</a:t>
            </a:r>
          </a:p>
          <a:p>
            <a:pPr>
              <a:lnSpc>
                <a:spcPct val="90000"/>
              </a:lnSpc>
              <a:spcAft>
                <a:spcPts val="600"/>
              </a:spcAft>
            </a:pPr>
            <a:r>
              <a:rPr lang="en-US" dirty="0"/>
              <a:t>hist(</a:t>
            </a:r>
            <a:r>
              <a:rPr lang="en-US" dirty="0" err="1"/>
              <a:t>ets_frct$residuals</a:t>
            </a:r>
            <a:r>
              <a:rPr lang="en-US" dirty="0"/>
              <a:t>)</a:t>
            </a:r>
          </a:p>
          <a:p>
            <a:pPr>
              <a:lnSpc>
                <a:spcPct val="90000"/>
              </a:lnSpc>
              <a:spcAft>
                <a:spcPts val="600"/>
              </a:spcAft>
            </a:pPr>
            <a:r>
              <a:rPr lang="en-US" dirty="0"/>
              <a:t>plot(</a:t>
            </a:r>
            <a:r>
              <a:rPr lang="en-US" dirty="0" err="1"/>
              <a:t>ets_frct$fitted</a:t>
            </a:r>
            <a:r>
              <a:rPr lang="en-US" dirty="0"/>
              <a:t>, </a:t>
            </a:r>
            <a:r>
              <a:rPr lang="en-US" dirty="0" err="1"/>
              <a:t>ets_frct$residuals</a:t>
            </a:r>
            <a:r>
              <a:rPr lang="en-US" dirty="0"/>
              <a:t>)</a:t>
            </a:r>
          </a:p>
          <a:p>
            <a:pPr>
              <a:lnSpc>
                <a:spcPct val="90000"/>
              </a:lnSpc>
              <a:spcAft>
                <a:spcPts val="600"/>
              </a:spcAft>
            </a:pPr>
            <a:r>
              <a:rPr lang="en-US" dirty="0"/>
              <a:t>plot(</a:t>
            </a:r>
            <a:r>
              <a:rPr lang="en-US" dirty="0" err="1"/>
              <a:t>ets_frct$x</a:t>
            </a:r>
            <a:r>
              <a:rPr lang="en-US" dirty="0"/>
              <a:t>, </a:t>
            </a:r>
            <a:r>
              <a:rPr lang="en-US" dirty="0" err="1"/>
              <a:t>ets_frct$residuals</a:t>
            </a:r>
            <a:r>
              <a:rPr lang="en-US" dirty="0"/>
              <a:t>)</a:t>
            </a:r>
          </a:p>
          <a:p>
            <a:pPr>
              <a:lnSpc>
                <a:spcPct val="90000"/>
              </a:lnSpc>
              <a:spcAft>
                <a:spcPts val="600"/>
              </a:spcAft>
            </a:pPr>
            <a:r>
              <a:rPr lang="en-US" dirty="0"/>
              <a:t>accuracy(</a:t>
            </a:r>
            <a:r>
              <a:rPr lang="en-US" dirty="0" err="1"/>
              <a:t>ets_frct</a:t>
            </a:r>
            <a:r>
              <a:rPr lang="en-US" dirty="0"/>
              <a:t>)</a:t>
            </a:r>
          </a:p>
          <a:p>
            <a:pPr>
              <a:lnSpc>
                <a:spcPct val="90000"/>
              </a:lnSpc>
              <a:spcAft>
                <a:spcPts val="600"/>
              </a:spcAft>
            </a:pPr>
            <a:r>
              <a:rPr lang="en-US" dirty="0"/>
              <a:t>forecast(</a:t>
            </a:r>
            <a:r>
              <a:rPr lang="en-US" dirty="0" err="1"/>
              <a:t>ets_frct,h</a:t>
            </a:r>
            <a:r>
              <a:rPr lang="en-US" dirty="0"/>
              <a:t>=1)</a:t>
            </a:r>
          </a:p>
          <a:p>
            <a:pPr>
              <a:lnSpc>
                <a:spcPct val="90000"/>
              </a:lnSpc>
              <a:spcAft>
                <a:spcPts val="600"/>
              </a:spcAft>
            </a:pPr>
            <a:r>
              <a:rPr lang="en-US" dirty="0" err="1"/>
              <a:t>ets_frct</a:t>
            </a:r>
            <a:endParaRPr lang="en-US" dirty="0"/>
          </a:p>
        </p:txBody>
      </p:sp>
    </p:spTree>
    <p:extLst>
      <p:ext uri="{BB962C8B-B14F-4D97-AF65-F5344CB8AC3E}">
        <p14:creationId xmlns:p14="http://schemas.microsoft.com/office/powerpoint/2010/main" val="222321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F7E7262-82CF-F142-925D-2BFB878FE95A}"/>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The forecast shows the prediction for 2021, 2022 and 2023</a:t>
            </a:r>
          </a:p>
          <a:p>
            <a:pPr indent="-228600">
              <a:lnSpc>
                <a:spcPct val="90000"/>
              </a:lnSpc>
              <a:spcAft>
                <a:spcPts val="600"/>
              </a:spcAft>
              <a:buFont typeface="Arial" panose="020B0604020202020204" pitchFamily="34" charset="0"/>
              <a:buChar char="•"/>
            </a:pPr>
            <a:r>
              <a:rPr lang="en-US" sz="2200" dirty="0"/>
              <a:t>The point forecast is depicted by the blue line. The grey area is for 80% confidence level and the dark grey area depicts the 95% confidence level.</a:t>
            </a:r>
          </a:p>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endParaRPr lang="en-US" sz="2200" dirty="0"/>
          </a:p>
          <a:p>
            <a:pPr indent="-228600">
              <a:lnSpc>
                <a:spcPct val="90000"/>
              </a:lnSpc>
              <a:spcAft>
                <a:spcPts val="600"/>
              </a:spcAft>
              <a:buFont typeface="Arial" panose="020B0604020202020204" pitchFamily="34" charset="0"/>
              <a:buChar char="•"/>
            </a:pPr>
            <a:endParaRPr lang="en-US" sz="2200" dirty="0"/>
          </a:p>
        </p:txBody>
      </p:sp>
      <p:pic>
        <p:nvPicPr>
          <p:cNvPr id="2" name="Picture 1">
            <a:extLst>
              <a:ext uri="{FF2B5EF4-FFF2-40B4-BE49-F238E27FC236}">
                <a16:creationId xmlns:a16="http://schemas.microsoft.com/office/drawing/2014/main" id="{D37BB91A-DF16-C24E-8C7E-11CFD22A906C}"/>
              </a:ext>
            </a:extLst>
          </p:cNvPr>
          <p:cNvPicPr>
            <a:picLocks noChangeAspect="1"/>
          </p:cNvPicPr>
          <p:nvPr/>
        </p:nvPicPr>
        <p:blipFill>
          <a:blip r:embed="rId2"/>
          <a:stretch>
            <a:fillRect/>
          </a:stretch>
        </p:blipFill>
        <p:spPr>
          <a:xfrm>
            <a:off x="4654296" y="1211180"/>
            <a:ext cx="6903720" cy="4435640"/>
          </a:xfrm>
          <a:prstGeom prst="rect">
            <a:avLst/>
          </a:prstGeom>
        </p:spPr>
      </p:pic>
    </p:spTree>
    <p:extLst>
      <p:ext uri="{BB962C8B-B14F-4D97-AF65-F5344CB8AC3E}">
        <p14:creationId xmlns:p14="http://schemas.microsoft.com/office/powerpoint/2010/main" val="2793690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2CFFBF1-B761-1A47-BE84-E4BFDFC8DA8B}"/>
              </a:ext>
            </a:extLst>
          </p:cNvPr>
          <p:cNvSpPr/>
          <p:nvPr/>
        </p:nvSpPr>
        <p:spPr>
          <a:xfrm>
            <a:off x="5541263" y="457200"/>
            <a:ext cx="6007608" cy="1929384"/>
          </a:xfrm>
          <a:prstGeom prst="rect">
            <a:avLst/>
          </a:prstGeom>
        </p:spPr>
        <p:txBody>
          <a:bodyPr vert="horz" lIns="91440" tIns="45720" rIns="91440" bIns="45720" rtlCol="0" anchor="ctr">
            <a:normAutofit/>
          </a:bodyPr>
          <a:lstStyle/>
          <a:p>
            <a:pPr>
              <a:lnSpc>
                <a:spcPct val="90000"/>
              </a:lnSpc>
              <a:spcAft>
                <a:spcPts val="600"/>
              </a:spcAft>
            </a:pPr>
            <a:r>
              <a:rPr lang="en-US" sz="2200" dirty="0"/>
              <a:t>The histogram depicts that residuals are normally distributed</a:t>
            </a:r>
          </a:p>
        </p:txBody>
      </p:sp>
      <p:pic>
        <p:nvPicPr>
          <p:cNvPr id="2" name="Picture 1" descr="Chart, line chart&#10;&#10;Description automatically generated">
            <a:extLst>
              <a:ext uri="{FF2B5EF4-FFF2-40B4-BE49-F238E27FC236}">
                <a16:creationId xmlns:a16="http://schemas.microsoft.com/office/drawing/2014/main" id="{4FB80219-CB76-EF43-A799-A4C6A7ABD323}"/>
              </a:ext>
            </a:extLst>
          </p:cNvPr>
          <p:cNvPicPr>
            <a:picLocks noChangeAspect="1"/>
          </p:cNvPicPr>
          <p:nvPr/>
        </p:nvPicPr>
        <p:blipFill>
          <a:blip r:embed="rId2"/>
          <a:stretch>
            <a:fillRect/>
          </a:stretch>
        </p:blipFill>
        <p:spPr>
          <a:xfrm>
            <a:off x="466344" y="2652301"/>
            <a:ext cx="5468112" cy="3513261"/>
          </a:xfrm>
          <a:prstGeom prst="rect">
            <a:avLst/>
          </a:prstGeom>
        </p:spPr>
      </p:pic>
      <p:pic>
        <p:nvPicPr>
          <p:cNvPr id="3" name="Picture 2" descr="Chart, histogram&#10;&#10;Description automatically generated">
            <a:extLst>
              <a:ext uri="{FF2B5EF4-FFF2-40B4-BE49-F238E27FC236}">
                <a16:creationId xmlns:a16="http://schemas.microsoft.com/office/drawing/2014/main" id="{FF80AF6C-F573-E04A-B7FA-BED0043BF0E1}"/>
              </a:ext>
            </a:extLst>
          </p:cNvPr>
          <p:cNvPicPr>
            <a:picLocks noChangeAspect="1"/>
          </p:cNvPicPr>
          <p:nvPr/>
        </p:nvPicPr>
        <p:blipFill>
          <a:blip r:embed="rId3"/>
          <a:stretch>
            <a:fillRect/>
          </a:stretch>
        </p:blipFill>
        <p:spPr>
          <a:xfrm>
            <a:off x="6254496" y="2652301"/>
            <a:ext cx="5468112" cy="3513261"/>
          </a:xfrm>
          <a:prstGeom prst="rect">
            <a:avLst/>
          </a:prstGeom>
        </p:spPr>
      </p:pic>
    </p:spTree>
    <p:extLst>
      <p:ext uri="{BB962C8B-B14F-4D97-AF65-F5344CB8AC3E}">
        <p14:creationId xmlns:p14="http://schemas.microsoft.com/office/powerpoint/2010/main" val="1983667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14FA76-8A71-EB44-9F6E-3E2FA353C808}"/>
              </a:ext>
            </a:extLst>
          </p:cNvPr>
          <p:cNvSpPr/>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0" i="0" dirty="0">
                <a:effectLst/>
              </a:rPr>
              <a:t>The </a:t>
            </a:r>
            <a:r>
              <a:rPr lang="en-US" sz="2200" b="1" i="0" dirty="0">
                <a:effectLst/>
              </a:rPr>
              <a:t>Holt-Winter’s Seasonal</a:t>
            </a:r>
            <a:r>
              <a:rPr lang="en-US" sz="2200" b="0" i="0" dirty="0">
                <a:effectLst/>
              </a:rPr>
              <a:t> method is used for data with both seasonal patterns and trends. This method can be implemented either by using </a:t>
            </a:r>
            <a:r>
              <a:rPr lang="en-US" sz="2200" b="1" i="0" dirty="0">
                <a:effectLst/>
              </a:rPr>
              <a:t>Additive structure</a:t>
            </a:r>
            <a:r>
              <a:rPr lang="en-US" sz="2200" b="0" i="0" dirty="0">
                <a:effectLst/>
              </a:rPr>
              <a:t> or by using the </a:t>
            </a:r>
            <a:r>
              <a:rPr lang="en-US" sz="2200" b="1" i="0" dirty="0">
                <a:effectLst/>
              </a:rPr>
              <a:t>Multiplicative structure</a:t>
            </a:r>
            <a:r>
              <a:rPr lang="en-US" sz="2200" b="0" i="0" dirty="0">
                <a:effectLst/>
              </a:rPr>
              <a:t> depending on the data set. The Additive structure or model is used when the seasonal pattern of data has the same magnitude or is consistent throughout, while the Multiplicative structure or model is used if the magnitude of the seasonal pattern of the data increases over time.</a:t>
            </a:r>
          </a:p>
          <a:p>
            <a:pPr indent="-228600">
              <a:lnSpc>
                <a:spcPct val="90000"/>
              </a:lnSpc>
              <a:spcAft>
                <a:spcPts val="600"/>
              </a:spcAft>
              <a:buFont typeface="Arial" panose="020B0604020202020204" pitchFamily="34" charset="0"/>
              <a:buChar char="•"/>
            </a:pPr>
            <a:r>
              <a:rPr lang="en-US" sz="2200" b="0" i="0" dirty="0">
                <a:effectLst/>
              </a:rPr>
              <a:t>It uses </a:t>
            </a:r>
            <a:r>
              <a:rPr lang="en-US" sz="2200" b="1" i="0" dirty="0">
                <a:effectLst/>
              </a:rPr>
              <a:t>three smoothing parameters- alpha</a:t>
            </a:r>
            <a:r>
              <a:rPr lang="en-US" sz="2200" i="0" dirty="0">
                <a:effectLst/>
              </a:rPr>
              <a:t>(level), </a:t>
            </a:r>
            <a:r>
              <a:rPr lang="en-US" sz="2200" b="1" i="0" dirty="0">
                <a:effectLst/>
              </a:rPr>
              <a:t>beta</a:t>
            </a:r>
            <a:r>
              <a:rPr lang="en-US" sz="2200" i="0" dirty="0">
                <a:effectLst/>
              </a:rPr>
              <a:t>(trend), and</a:t>
            </a:r>
            <a:r>
              <a:rPr lang="en-US" sz="2200" b="1" i="0" dirty="0">
                <a:effectLst/>
              </a:rPr>
              <a:t> gamma</a:t>
            </a:r>
            <a:r>
              <a:rPr lang="en-US" sz="2200" i="0" dirty="0">
                <a:effectLst/>
              </a:rPr>
              <a:t>(seasonality). </a:t>
            </a:r>
          </a:p>
          <a:p>
            <a:pPr indent="-228600">
              <a:lnSpc>
                <a:spcPct val="90000"/>
              </a:lnSpc>
              <a:spcAft>
                <a:spcPts val="600"/>
              </a:spcAft>
              <a:buFont typeface="Arial" panose="020B0604020202020204" pitchFamily="34" charset="0"/>
              <a:buChar char="•"/>
            </a:pPr>
            <a:r>
              <a:rPr lang="en-US" sz="2200" dirty="0"/>
              <a:t>Now we will assess our model and summarize the smoothing parameters. We will also check the residuals and find out the accuracy of our model.</a:t>
            </a:r>
          </a:p>
        </p:txBody>
      </p:sp>
      <p:sp>
        <p:nvSpPr>
          <p:cNvPr id="6" name="Title 1">
            <a:extLst>
              <a:ext uri="{FF2B5EF4-FFF2-40B4-BE49-F238E27FC236}">
                <a16:creationId xmlns:a16="http://schemas.microsoft.com/office/drawing/2014/main" id="{25839DA6-31F1-4840-B2D1-9B05718AA1B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Holt-Winter’s Method:</a:t>
            </a:r>
          </a:p>
        </p:txBody>
      </p:sp>
    </p:spTree>
    <p:extLst>
      <p:ext uri="{BB962C8B-B14F-4D97-AF65-F5344CB8AC3E}">
        <p14:creationId xmlns:p14="http://schemas.microsoft.com/office/powerpoint/2010/main" val="1726322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0828F939-11E3-044D-A29D-2C664C9776EC}"/>
              </a:ext>
            </a:extLst>
          </p:cNvPr>
          <p:cNvSpPr/>
          <p:nvPr/>
        </p:nvSpPr>
        <p:spPr>
          <a:xfrm>
            <a:off x="6176247" y="500063"/>
            <a:ext cx="5697538" cy="5570538"/>
          </a:xfrm>
          <a:prstGeom prst="rect">
            <a:avLst/>
          </a:prstGeom>
        </p:spPr>
        <p:txBody>
          <a:bodyPr wrap="square" anchor="t">
            <a:normAutofit/>
          </a:bodyPr>
          <a:lstStyle/>
          <a:p>
            <a:pPr>
              <a:lnSpc>
                <a:spcPct val="90000"/>
              </a:lnSpc>
              <a:spcAft>
                <a:spcPts val="600"/>
              </a:spcAft>
            </a:pPr>
            <a:r>
              <a:rPr lang="en-US" sz="2400" dirty="0"/>
              <a:t>#Holt-Winter’s Method</a:t>
            </a:r>
          </a:p>
          <a:p>
            <a:pPr>
              <a:lnSpc>
                <a:spcPct val="90000"/>
              </a:lnSpc>
              <a:spcAft>
                <a:spcPts val="600"/>
              </a:spcAft>
            </a:pPr>
            <a:endParaRPr lang="en-US" sz="2400" dirty="0"/>
          </a:p>
          <a:p>
            <a:pPr>
              <a:lnSpc>
                <a:spcPct val="90000"/>
              </a:lnSpc>
              <a:spcAft>
                <a:spcPts val="600"/>
              </a:spcAft>
            </a:pPr>
            <a:r>
              <a:rPr lang="en-US" sz="2400" dirty="0"/>
              <a:t>hw_stable &lt;- HoltWinters(bf_data_stable, beta= FALSE , gamma = FALSE)</a:t>
            </a:r>
          </a:p>
          <a:p>
            <a:pPr>
              <a:lnSpc>
                <a:spcPct val="90000"/>
              </a:lnSpc>
              <a:spcAft>
                <a:spcPts val="600"/>
              </a:spcAft>
            </a:pPr>
            <a:r>
              <a:rPr lang="en-US" sz="2400" dirty="0"/>
              <a:t>hw_stable</a:t>
            </a:r>
          </a:p>
          <a:p>
            <a:pPr>
              <a:lnSpc>
                <a:spcPct val="90000"/>
              </a:lnSpc>
              <a:spcAft>
                <a:spcPts val="600"/>
              </a:spcAft>
            </a:pPr>
            <a:r>
              <a:rPr lang="en-US" sz="2400" dirty="0"/>
              <a:t>plot(hw_stable)</a:t>
            </a:r>
          </a:p>
          <a:p>
            <a:pPr>
              <a:lnSpc>
                <a:spcPct val="90000"/>
              </a:lnSpc>
              <a:spcAft>
                <a:spcPts val="600"/>
              </a:spcAft>
            </a:pPr>
            <a:r>
              <a:rPr lang="en-US" sz="2400" dirty="0"/>
              <a:t>hw_stable_1 &lt;- HoltWinters(bf_data_stable, gamma = FALSE)</a:t>
            </a:r>
          </a:p>
          <a:p>
            <a:pPr>
              <a:lnSpc>
                <a:spcPct val="90000"/>
              </a:lnSpc>
              <a:spcAft>
                <a:spcPts val="600"/>
              </a:spcAft>
            </a:pPr>
            <a:r>
              <a:rPr lang="en-US" sz="2400" dirty="0"/>
              <a:t>hw_stable_1</a:t>
            </a:r>
          </a:p>
          <a:p>
            <a:pPr>
              <a:lnSpc>
                <a:spcPct val="90000"/>
              </a:lnSpc>
              <a:spcAft>
                <a:spcPts val="600"/>
              </a:spcAft>
            </a:pPr>
            <a:r>
              <a:rPr lang="en-US" sz="2400" dirty="0"/>
              <a:t>plot(hw_stable_1)</a:t>
            </a:r>
          </a:p>
          <a:p>
            <a:pPr>
              <a:lnSpc>
                <a:spcPct val="90000"/>
              </a:lnSpc>
              <a:spcAft>
                <a:spcPts val="600"/>
              </a:spcAft>
            </a:pPr>
            <a:r>
              <a:rPr lang="en-US" sz="2400" dirty="0"/>
              <a:t>hw_forecast = forecast(hw_stable_1, h= 10)</a:t>
            </a:r>
          </a:p>
          <a:p>
            <a:pPr>
              <a:lnSpc>
                <a:spcPct val="90000"/>
              </a:lnSpc>
              <a:spcAft>
                <a:spcPts val="600"/>
              </a:spcAft>
            </a:pPr>
            <a:r>
              <a:rPr lang="en-US" sz="2400" dirty="0"/>
              <a:t>hw_forecast</a:t>
            </a:r>
          </a:p>
          <a:p>
            <a:pPr>
              <a:lnSpc>
                <a:spcPct val="90000"/>
              </a:lnSpc>
              <a:spcAft>
                <a:spcPts val="600"/>
              </a:spcAft>
            </a:pPr>
            <a:r>
              <a:rPr lang="en-US" sz="2400" dirty="0"/>
              <a:t>accuracy(hw_forecast)</a:t>
            </a:r>
          </a:p>
          <a:p>
            <a:pPr>
              <a:lnSpc>
                <a:spcPct val="90000"/>
              </a:lnSpc>
              <a:spcAft>
                <a:spcPts val="600"/>
              </a:spcAft>
            </a:pPr>
            <a:r>
              <a:rPr lang="en-US" sz="2400" dirty="0"/>
              <a:t>plot(hw_forecast)</a:t>
            </a:r>
          </a:p>
        </p:txBody>
      </p:sp>
      <p:sp>
        <p:nvSpPr>
          <p:cNvPr id="3" name="Rectangle 2">
            <a:extLst>
              <a:ext uri="{FF2B5EF4-FFF2-40B4-BE49-F238E27FC236}">
                <a16:creationId xmlns:a16="http://schemas.microsoft.com/office/drawing/2014/main" id="{64260726-0B0D-934A-ACFB-1DC9E7D3CEAF}"/>
              </a:ext>
            </a:extLst>
          </p:cNvPr>
          <p:cNvSpPr/>
          <p:nvPr/>
        </p:nvSpPr>
        <p:spPr>
          <a:xfrm>
            <a:off x="585789" y="642938"/>
            <a:ext cx="5200650" cy="5570538"/>
          </a:xfrm>
          <a:prstGeom prst="rect">
            <a:avLst/>
          </a:prstGeom>
        </p:spPr>
        <p:txBody>
          <a:bodyPr wrap="square" anchor="t">
            <a:normAutofit/>
          </a:bodyPr>
          <a:lstStyle/>
          <a:p>
            <a:pPr marL="457200" indent="-457200">
              <a:spcAft>
                <a:spcPts val="600"/>
              </a:spcAft>
              <a:buFont typeface="Arial" panose="020B0604020202020204" pitchFamily="34" charset="0"/>
              <a:buChar char="•"/>
            </a:pPr>
            <a:r>
              <a:rPr lang="en-US" sz="2800" b="0" i="0" dirty="0">
                <a:solidFill>
                  <a:srgbClr val="000000"/>
                </a:solidFill>
                <a:effectLst/>
                <a:latin typeface="PS TT Commons Roman"/>
              </a:rPr>
              <a:t>This is implemented using the ‘HoltWinters()' function on our data. </a:t>
            </a:r>
          </a:p>
          <a:p>
            <a:pPr marL="457200" indent="-457200">
              <a:spcAft>
                <a:spcPts val="600"/>
              </a:spcAft>
              <a:buFont typeface="Arial" panose="020B0604020202020204" pitchFamily="34" charset="0"/>
              <a:buChar char="•"/>
            </a:pPr>
            <a:r>
              <a:rPr lang="en-US" sz="2800" dirty="0">
                <a:solidFill>
                  <a:srgbClr val="000000"/>
                </a:solidFill>
                <a:latin typeface="PS TT Commons Roman"/>
              </a:rPr>
              <a:t>Beta and gamma parameters are stated FALSE initially considering there is no Seasonality component.</a:t>
            </a:r>
            <a:endParaRPr lang="en-US" sz="2800" b="0" i="0" dirty="0">
              <a:solidFill>
                <a:srgbClr val="000000"/>
              </a:solidFill>
              <a:effectLst/>
              <a:latin typeface="PS TT Commons Roman"/>
            </a:endParaRPr>
          </a:p>
          <a:p>
            <a:pPr marL="457200" indent="-457200">
              <a:spcAft>
                <a:spcPts val="600"/>
              </a:spcAft>
              <a:buFont typeface="Arial" panose="020B0604020202020204" pitchFamily="34" charset="0"/>
              <a:buChar char="•"/>
            </a:pPr>
            <a:r>
              <a:rPr lang="en-US" sz="2800" b="0" i="0" dirty="0">
                <a:solidFill>
                  <a:srgbClr val="000000"/>
                </a:solidFill>
                <a:effectLst/>
                <a:latin typeface="PS TT Commons Roman"/>
              </a:rPr>
              <a:t>The accuracy is calculated using the accuracy function.</a:t>
            </a:r>
          </a:p>
        </p:txBody>
      </p:sp>
    </p:spTree>
    <p:extLst>
      <p:ext uri="{BB962C8B-B14F-4D97-AF65-F5344CB8AC3E}">
        <p14:creationId xmlns:p14="http://schemas.microsoft.com/office/powerpoint/2010/main" val="131712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3221B0-73BC-C449-9816-553FAFC65D8A}"/>
              </a:ext>
            </a:extLst>
          </p:cNvPr>
          <p:cNvSpPr>
            <a:spLocks noGrp="1"/>
          </p:cNvSpPr>
          <p:nvPr>
            <p:ph type="title"/>
          </p:nvPr>
        </p:nvSpPr>
        <p:spPr>
          <a:xfrm>
            <a:off x="841248" y="548640"/>
            <a:ext cx="3600860" cy="5431536"/>
          </a:xfrm>
        </p:spPr>
        <p:txBody>
          <a:bodyPr>
            <a:normAutofit/>
          </a:bodyPr>
          <a:lstStyle/>
          <a:p>
            <a:r>
              <a:rPr lang="en-US" sz="5400"/>
              <a:t>What Is Inflation?</a:t>
            </a:r>
            <a:br>
              <a:rPr lang="en-US" sz="5400"/>
            </a:br>
            <a:endParaRPr lang="en-US" sz="5400"/>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695582-FBB7-3648-91A3-9EF2884307C2}"/>
              </a:ext>
            </a:extLst>
          </p:cNvPr>
          <p:cNvSpPr>
            <a:spLocks noGrp="1"/>
          </p:cNvSpPr>
          <p:nvPr>
            <p:ph idx="1"/>
          </p:nvPr>
        </p:nvSpPr>
        <p:spPr>
          <a:xfrm>
            <a:off x="5126418" y="552091"/>
            <a:ext cx="6224335" cy="5431536"/>
          </a:xfrm>
        </p:spPr>
        <p:txBody>
          <a:bodyPr anchor="ctr">
            <a:normAutofit/>
          </a:bodyPr>
          <a:lstStyle/>
          <a:p>
            <a:r>
              <a:rPr lang="en-US" sz="1900" dirty="0"/>
              <a:t>Inflation is defined as a general increase in the price of goods and services across the economy, or, in other words, a general decrease in the value of money. </a:t>
            </a:r>
          </a:p>
          <a:p>
            <a:r>
              <a:rPr lang="en-US" sz="1900" dirty="0"/>
              <a:t>As inflation occurs, individuals can purchase fewer goods and services with the same amount of money. Example- An individual would need about $304 in 2020 to purchase the same amount of goods and services as $100 would have purchased in 1980. </a:t>
            </a:r>
          </a:p>
          <a:p>
            <a:r>
              <a:rPr lang="en-US" sz="1900" dirty="0"/>
              <a:t>The rate of inflation can be measured by observing changes in the average price of a consistent set of goods and services, often referred to as a market basket. Different inflation measures are calculated differently. For example, the CPI uses a fixed basket of goods and services</a:t>
            </a:r>
          </a:p>
          <a:p>
            <a:r>
              <a:rPr lang="en-US" sz="1900" dirty="0"/>
              <a:t>Inflation is generally measured using a price index, such as the Consumer Price Index(CPI). A price index is constructed by dividing the price of a market basket each year by the price of the same basket of goods in a base year. The rate of inflation is then measured by calculating the percentage change in the price index across different periods.</a:t>
            </a:r>
          </a:p>
          <a:p>
            <a:endParaRPr lang="en-US" sz="1900" dirty="0"/>
          </a:p>
        </p:txBody>
      </p:sp>
    </p:spTree>
    <p:extLst>
      <p:ext uri="{BB962C8B-B14F-4D97-AF65-F5344CB8AC3E}">
        <p14:creationId xmlns:p14="http://schemas.microsoft.com/office/powerpoint/2010/main" val="2738084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62E48D6-4DD6-3B49-A261-5F529347F70C}"/>
              </a:ext>
            </a:extLst>
          </p:cNvPr>
          <p:cNvSpPr/>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dirty="0"/>
              <a:t>Smoothing parameters:</a:t>
            </a:r>
          </a:p>
          <a:p>
            <a:pPr indent="-228600">
              <a:lnSpc>
                <a:spcPct val="90000"/>
              </a:lnSpc>
              <a:spcAft>
                <a:spcPts val="600"/>
              </a:spcAft>
              <a:buFont typeface="Arial" panose="020B0604020202020204" pitchFamily="34" charset="0"/>
              <a:buChar char="•"/>
            </a:pPr>
            <a:r>
              <a:rPr lang="en-US" sz="2200" dirty="0"/>
              <a:t> alpha: 0.6896728</a:t>
            </a:r>
          </a:p>
          <a:p>
            <a:pPr indent="-228600">
              <a:lnSpc>
                <a:spcPct val="90000"/>
              </a:lnSpc>
              <a:spcAft>
                <a:spcPts val="600"/>
              </a:spcAft>
              <a:buFont typeface="Arial" panose="020B0604020202020204" pitchFamily="34" charset="0"/>
              <a:buChar char="•"/>
            </a:pPr>
            <a:r>
              <a:rPr lang="en-US" sz="2200" dirty="0"/>
              <a:t> beta : 0.1840623</a:t>
            </a:r>
          </a:p>
          <a:p>
            <a:pPr indent="-228600">
              <a:lnSpc>
                <a:spcPct val="90000"/>
              </a:lnSpc>
              <a:spcAft>
                <a:spcPts val="600"/>
              </a:spcAft>
              <a:buFont typeface="Arial" panose="020B0604020202020204" pitchFamily="34" charset="0"/>
              <a:buChar char="•"/>
            </a:pPr>
            <a:r>
              <a:rPr lang="en-US" sz="2200" dirty="0"/>
              <a:t> gamma: FALSE</a:t>
            </a:r>
          </a:p>
        </p:txBody>
      </p:sp>
      <p:pic>
        <p:nvPicPr>
          <p:cNvPr id="2" name="Picture 1">
            <a:extLst>
              <a:ext uri="{FF2B5EF4-FFF2-40B4-BE49-F238E27FC236}">
                <a16:creationId xmlns:a16="http://schemas.microsoft.com/office/drawing/2014/main" id="{8D80A90A-C61E-C64A-B1F0-30585881F339}"/>
              </a:ext>
            </a:extLst>
          </p:cNvPr>
          <p:cNvPicPr>
            <a:picLocks noChangeAspect="1"/>
          </p:cNvPicPr>
          <p:nvPr/>
        </p:nvPicPr>
        <p:blipFill>
          <a:blip r:embed="rId2"/>
          <a:stretch>
            <a:fillRect/>
          </a:stretch>
        </p:blipFill>
        <p:spPr>
          <a:xfrm>
            <a:off x="4654296" y="1211180"/>
            <a:ext cx="6903720" cy="4435640"/>
          </a:xfrm>
          <a:prstGeom prst="rect">
            <a:avLst/>
          </a:prstGeom>
        </p:spPr>
      </p:pic>
    </p:spTree>
    <p:extLst>
      <p:ext uri="{BB962C8B-B14F-4D97-AF65-F5344CB8AC3E}">
        <p14:creationId xmlns:p14="http://schemas.microsoft.com/office/powerpoint/2010/main" val="3492883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7D4E001-D43A-6A48-85D9-F82801663AE7}"/>
              </a:ext>
            </a:extLst>
          </p:cNvPr>
          <p:cNvSpPr/>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Smoothing parameters:</a:t>
            </a:r>
          </a:p>
          <a:p>
            <a:pPr indent="-228600">
              <a:lnSpc>
                <a:spcPct val="90000"/>
              </a:lnSpc>
              <a:spcAft>
                <a:spcPts val="600"/>
              </a:spcAft>
              <a:buFont typeface="Arial" panose="020B0604020202020204" pitchFamily="34" charset="0"/>
              <a:buChar char="•"/>
            </a:pPr>
            <a:r>
              <a:rPr lang="en-US" sz="2200"/>
              <a:t> alpha: 0.6896728</a:t>
            </a:r>
          </a:p>
          <a:p>
            <a:pPr indent="-228600">
              <a:lnSpc>
                <a:spcPct val="90000"/>
              </a:lnSpc>
              <a:spcAft>
                <a:spcPts val="600"/>
              </a:spcAft>
              <a:buFont typeface="Arial" panose="020B0604020202020204" pitchFamily="34" charset="0"/>
              <a:buChar char="•"/>
            </a:pPr>
            <a:r>
              <a:rPr lang="en-US" sz="2200"/>
              <a:t> beta : 0.1840623</a:t>
            </a:r>
          </a:p>
          <a:p>
            <a:pPr indent="-228600">
              <a:lnSpc>
                <a:spcPct val="90000"/>
              </a:lnSpc>
              <a:spcAft>
                <a:spcPts val="600"/>
              </a:spcAft>
              <a:buFont typeface="Arial" panose="020B0604020202020204" pitchFamily="34" charset="0"/>
              <a:buChar char="•"/>
            </a:pPr>
            <a:r>
              <a:rPr lang="en-US" sz="2200"/>
              <a:t> gamma: FALSE</a:t>
            </a:r>
          </a:p>
        </p:txBody>
      </p:sp>
      <p:pic>
        <p:nvPicPr>
          <p:cNvPr id="2" name="Picture 1">
            <a:extLst>
              <a:ext uri="{FF2B5EF4-FFF2-40B4-BE49-F238E27FC236}">
                <a16:creationId xmlns:a16="http://schemas.microsoft.com/office/drawing/2014/main" id="{38AC3992-F0C1-AB4B-A36E-E17C319A01BC}"/>
              </a:ext>
            </a:extLst>
          </p:cNvPr>
          <p:cNvPicPr>
            <a:picLocks noChangeAspect="1"/>
          </p:cNvPicPr>
          <p:nvPr/>
        </p:nvPicPr>
        <p:blipFill>
          <a:blip r:embed="rId2"/>
          <a:stretch>
            <a:fillRect/>
          </a:stretch>
        </p:blipFill>
        <p:spPr>
          <a:xfrm>
            <a:off x="4654296" y="1211180"/>
            <a:ext cx="6903720" cy="4435640"/>
          </a:xfrm>
          <a:prstGeom prst="rect">
            <a:avLst/>
          </a:prstGeom>
        </p:spPr>
      </p:pic>
    </p:spTree>
    <p:extLst>
      <p:ext uri="{BB962C8B-B14F-4D97-AF65-F5344CB8AC3E}">
        <p14:creationId xmlns:p14="http://schemas.microsoft.com/office/powerpoint/2010/main" val="3201937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B4D2C1-CD75-4644-9FEE-851B0347F44C}"/>
              </a:ext>
            </a:extLst>
          </p:cNvPr>
          <p:cNvPicPr>
            <a:picLocks noChangeAspect="1"/>
          </p:cNvPicPr>
          <p:nvPr/>
        </p:nvPicPr>
        <p:blipFill>
          <a:blip r:embed="rId2"/>
          <a:stretch>
            <a:fillRect/>
          </a:stretch>
        </p:blipFill>
        <p:spPr>
          <a:xfrm>
            <a:off x="1760539" y="643466"/>
            <a:ext cx="8670921" cy="5571067"/>
          </a:xfrm>
          <a:prstGeom prst="rect">
            <a:avLst/>
          </a:prstGeom>
        </p:spPr>
      </p:pic>
      <p:sp>
        <p:nvSpPr>
          <p:cNvPr id="3" name="Rectangle 2">
            <a:extLst>
              <a:ext uri="{FF2B5EF4-FFF2-40B4-BE49-F238E27FC236}">
                <a16:creationId xmlns:a16="http://schemas.microsoft.com/office/drawing/2014/main" id="{DEE15890-B70C-624A-9056-FA97FB9CBA77}"/>
              </a:ext>
            </a:extLst>
          </p:cNvPr>
          <p:cNvSpPr/>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200" dirty="0"/>
          </a:p>
        </p:txBody>
      </p:sp>
    </p:spTree>
    <p:extLst>
      <p:ext uri="{BB962C8B-B14F-4D97-AF65-F5344CB8AC3E}">
        <p14:creationId xmlns:p14="http://schemas.microsoft.com/office/powerpoint/2010/main" val="1138149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87AEFF4-F9E8-FF48-8627-A8B368D5546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kern="1200" dirty="0">
                <a:solidFill>
                  <a:schemeClr val="tx1"/>
                </a:solidFill>
                <a:latin typeface="+mj-lt"/>
                <a:ea typeface="+mj-ea"/>
                <a:cs typeface="+mj-cs"/>
              </a:rPr>
              <a:t>ARIMA Models: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533BCF0-8E80-7C49-838F-18F79E5DCD77}"/>
              </a:ext>
            </a:extLst>
          </p:cNvPr>
          <p:cNvSpPr/>
          <p:nvPr/>
        </p:nvSpPr>
        <p:spPr>
          <a:xfrm>
            <a:off x="4654295" y="502920"/>
            <a:ext cx="6894576" cy="1463040"/>
          </a:xfrm>
          <a:prstGeom prst="rect">
            <a:avLst/>
          </a:prstGeom>
        </p:spPr>
        <p:txBody>
          <a:bodyPr vert="horz" lIns="91440" tIns="45720" rIns="91440" bIns="45720" rtlCol="0" anchor="ctr">
            <a:normAutofit/>
          </a:bodyPr>
          <a:lstStyle/>
          <a:p>
            <a:pPr>
              <a:lnSpc>
                <a:spcPct val="90000"/>
              </a:lnSpc>
              <a:spcAft>
                <a:spcPts val="600"/>
              </a:spcAft>
            </a:pPr>
            <a:r>
              <a:rPr lang="en-US" sz="2200" b="0" i="0" dirty="0">
                <a:effectLst/>
              </a:rPr>
              <a:t>Autoregressive Integrated Moving Average, ARIMA is the widely used time series model for analysis and forecasting. It combines two models to perform multivariate analysis. </a:t>
            </a:r>
            <a:endParaRPr lang="en-US" sz="2200" dirty="0"/>
          </a:p>
        </p:txBody>
      </p:sp>
      <p:pic>
        <p:nvPicPr>
          <p:cNvPr id="4" name="Picture 3" descr="Text&#10;&#10;Description automatically generated with low confidence">
            <a:extLst>
              <a:ext uri="{FF2B5EF4-FFF2-40B4-BE49-F238E27FC236}">
                <a16:creationId xmlns:a16="http://schemas.microsoft.com/office/drawing/2014/main" id="{B1EC966B-B6ED-3844-AB04-5275A32EFFF4}"/>
              </a:ext>
            </a:extLst>
          </p:cNvPr>
          <p:cNvPicPr>
            <a:picLocks noChangeAspect="1"/>
          </p:cNvPicPr>
          <p:nvPr/>
        </p:nvPicPr>
        <p:blipFill>
          <a:blip r:embed="rId2"/>
          <a:stretch>
            <a:fillRect/>
          </a:stretch>
        </p:blipFill>
        <p:spPr>
          <a:xfrm>
            <a:off x="630936" y="3192466"/>
            <a:ext cx="10917936" cy="2156292"/>
          </a:xfrm>
          <a:prstGeom prst="rect">
            <a:avLst/>
          </a:prstGeom>
        </p:spPr>
      </p:pic>
    </p:spTree>
    <p:extLst>
      <p:ext uri="{BB962C8B-B14F-4D97-AF65-F5344CB8AC3E}">
        <p14:creationId xmlns:p14="http://schemas.microsoft.com/office/powerpoint/2010/main" val="3873867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line chart&#10;&#10;Description automatically generated">
            <a:extLst>
              <a:ext uri="{FF2B5EF4-FFF2-40B4-BE49-F238E27FC236}">
                <a16:creationId xmlns:a16="http://schemas.microsoft.com/office/drawing/2014/main" id="{C6E375A7-9AF9-B946-846A-290C147D1863}"/>
              </a:ext>
            </a:extLst>
          </p:cNvPr>
          <p:cNvPicPr>
            <a:picLocks noChangeAspect="1"/>
          </p:cNvPicPr>
          <p:nvPr/>
        </p:nvPicPr>
        <p:blipFill>
          <a:blip r:embed="rId2"/>
          <a:stretch>
            <a:fillRect/>
          </a:stretch>
        </p:blipFill>
        <p:spPr>
          <a:xfrm>
            <a:off x="990600" y="1004510"/>
            <a:ext cx="10134600" cy="4788598"/>
          </a:xfrm>
          <a:prstGeom prst="rect">
            <a:avLst/>
          </a:prstGeom>
        </p:spPr>
      </p:pic>
    </p:spTree>
    <p:extLst>
      <p:ext uri="{BB962C8B-B14F-4D97-AF65-F5344CB8AC3E}">
        <p14:creationId xmlns:p14="http://schemas.microsoft.com/office/powerpoint/2010/main" val="719271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17710-58CC-B94A-95BC-E0524EB7DC0E}"/>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600" kern="1200" dirty="0">
                <a:solidFill>
                  <a:schemeClr val="tx1"/>
                </a:solidFill>
                <a:latin typeface="+mj-lt"/>
                <a:ea typeface="+mj-ea"/>
                <a:cs typeface="+mj-cs"/>
              </a:rPr>
              <a:t>Validating the Forecast Models based on RMSE:</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Google Shape;325;p33">
            <a:extLst>
              <a:ext uri="{FF2B5EF4-FFF2-40B4-BE49-F238E27FC236}">
                <a16:creationId xmlns:a16="http://schemas.microsoft.com/office/drawing/2014/main" id="{913A8CDB-656C-8E4E-8367-1D43704F530E}"/>
              </a:ext>
            </a:extLst>
          </p:cNvPr>
          <p:cNvGraphicFramePr/>
          <p:nvPr>
            <p:extLst>
              <p:ext uri="{D42A27DB-BD31-4B8C-83A1-F6EECF244321}">
                <p14:modId xmlns:p14="http://schemas.microsoft.com/office/powerpoint/2010/main" val="3096064260"/>
              </p:ext>
            </p:extLst>
          </p:nvPr>
        </p:nvGraphicFramePr>
        <p:xfrm>
          <a:off x="4654296" y="1142036"/>
          <a:ext cx="7214616" cy="4546503"/>
        </p:xfrm>
        <a:graphic>
          <a:graphicData uri="http://schemas.openxmlformats.org/drawingml/2006/table">
            <a:tbl>
              <a:tblPr firstRow="1" bandRow="1">
                <a:tableStyleId>{3B4B98B0-60AC-42C2-AFA5-B58CD77FA1E5}</a:tableStyleId>
              </a:tblPr>
              <a:tblGrid>
                <a:gridCol w="4910522">
                  <a:extLst>
                    <a:ext uri="{9D8B030D-6E8A-4147-A177-3AD203B41FA5}">
                      <a16:colId xmlns:a16="http://schemas.microsoft.com/office/drawing/2014/main" val="20000"/>
                    </a:ext>
                  </a:extLst>
                </a:gridCol>
                <a:gridCol w="2304094">
                  <a:extLst>
                    <a:ext uri="{9D8B030D-6E8A-4147-A177-3AD203B41FA5}">
                      <a16:colId xmlns:a16="http://schemas.microsoft.com/office/drawing/2014/main" val="20001"/>
                    </a:ext>
                  </a:extLst>
                </a:gridCol>
              </a:tblGrid>
              <a:tr h="505167">
                <a:tc>
                  <a:txBody>
                    <a:bodyPr/>
                    <a:lstStyle/>
                    <a:p>
                      <a:pPr marL="0" marR="0" lvl="0" indent="0" algn="ctr" rtl="0">
                        <a:spcBef>
                          <a:spcPts val="0"/>
                        </a:spcBef>
                        <a:spcAft>
                          <a:spcPts val="0"/>
                        </a:spcAft>
                        <a:buNone/>
                      </a:pPr>
                      <a:r>
                        <a:rPr lang="en-US" sz="2300" u="none" strike="noStrike" cap="none"/>
                        <a:t>Model</a:t>
                      </a:r>
                      <a:endParaRPr sz="2300"/>
                    </a:p>
                  </a:txBody>
                  <a:tcPr marL="114820" marR="114820" marT="57410" marB="57410"/>
                </a:tc>
                <a:tc>
                  <a:txBody>
                    <a:bodyPr/>
                    <a:lstStyle/>
                    <a:p>
                      <a:pPr marL="0" marR="0" lvl="0" indent="0" algn="ctr" rtl="0">
                        <a:spcBef>
                          <a:spcPts val="0"/>
                        </a:spcBef>
                        <a:spcAft>
                          <a:spcPts val="0"/>
                        </a:spcAft>
                        <a:buNone/>
                      </a:pPr>
                      <a:r>
                        <a:rPr lang="en-US" sz="2300" u="none" strike="noStrike" cap="none"/>
                        <a:t>Accuracy</a:t>
                      </a:r>
                      <a:endParaRPr sz="2300"/>
                    </a:p>
                  </a:txBody>
                  <a:tcPr marL="114820" marR="114820" marT="57410" marB="57410"/>
                </a:tc>
                <a:extLst>
                  <a:ext uri="{0D108BD9-81ED-4DB2-BD59-A6C34878D82A}">
                    <a16:rowId xmlns:a16="http://schemas.microsoft.com/office/drawing/2014/main" val="10000"/>
                  </a:ext>
                </a:extLst>
              </a:tr>
              <a:tr h="505167">
                <a:tc>
                  <a:txBody>
                    <a:bodyPr/>
                    <a:lstStyle/>
                    <a:p>
                      <a:pPr marL="0" marR="0" lvl="0" indent="0" algn="ctr" rtl="0">
                        <a:spcBef>
                          <a:spcPts val="0"/>
                        </a:spcBef>
                        <a:spcAft>
                          <a:spcPts val="0"/>
                        </a:spcAft>
                        <a:buNone/>
                      </a:pPr>
                      <a:r>
                        <a:rPr lang="en-US" sz="2300" u="none" strike="noStrike" cap="none"/>
                        <a:t>Naïve Model </a:t>
                      </a:r>
                      <a:endParaRPr sz="2300" u="none" strike="noStrike" cap="none"/>
                    </a:p>
                  </a:txBody>
                  <a:tcPr marL="114820" marR="114820" marT="57410" marB="57410"/>
                </a:tc>
                <a:tc>
                  <a:txBody>
                    <a:bodyPr/>
                    <a:lstStyle/>
                    <a:p>
                      <a:pPr marL="0" marR="0" lvl="0" indent="0" algn="ctr" rtl="0">
                        <a:spcBef>
                          <a:spcPts val="0"/>
                        </a:spcBef>
                        <a:spcAft>
                          <a:spcPts val="0"/>
                        </a:spcAft>
                        <a:buNone/>
                      </a:pPr>
                      <a:r>
                        <a:rPr lang="en-US" sz="2300" u="none" strike="noStrike" cap="none"/>
                        <a:t>1.15</a:t>
                      </a:r>
                      <a:endParaRPr sz="2300" u="none" strike="noStrike" cap="none"/>
                    </a:p>
                  </a:txBody>
                  <a:tcPr marL="114820" marR="114820" marT="57410" marB="57410"/>
                </a:tc>
                <a:extLst>
                  <a:ext uri="{0D108BD9-81ED-4DB2-BD59-A6C34878D82A}">
                    <a16:rowId xmlns:a16="http://schemas.microsoft.com/office/drawing/2014/main" val="10001"/>
                  </a:ext>
                </a:extLst>
              </a:tr>
              <a:tr h="505167">
                <a:tc>
                  <a:txBody>
                    <a:bodyPr/>
                    <a:lstStyle/>
                    <a:p>
                      <a:pPr marL="0" marR="0" lvl="0" indent="0" algn="ctr" rtl="0">
                        <a:spcBef>
                          <a:spcPts val="0"/>
                        </a:spcBef>
                        <a:spcAft>
                          <a:spcPts val="0"/>
                        </a:spcAft>
                        <a:buNone/>
                      </a:pPr>
                      <a:r>
                        <a:rPr lang="en-US" sz="2300" u="none" strike="noStrike" cap="none"/>
                        <a:t>Moving Average of 3 </a:t>
                      </a:r>
                      <a:endParaRPr sz="2300" u="none" strike="noStrike" cap="none"/>
                    </a:p>
                  </a:txBody>
                  <a:tcPr marL="114820" marR="114820" marT="57410" marB="57410"/>
                </a:tc>
                <a:tc>
                  <a:txBody>
                    <a:bodyPr/>
                    <a:lstStyle/>
                    <a:p>
                      <a:pPr marL="0" marR="0" lvl="0" indent="0" algn="ctr" rtl="0">
                        <a:spcBef>
                          <a:spcPts val="0"/>
                        </a:spcBef>
                        <a:spcAft>
                          <a:spcPts val="0"/>
                        </a:spcAft>
                        <a:buNone/>
                      </a:pPr>
                      <a:r>
                        <a:rPr lang="en-US" sz="2300" u="none" strike="noStrike" cap="none"/>
                        <a:t>0.466</a:t>
                      </a:r>
                      <a:endParaRPr sz="2300" u="none" strike="noStrike" cap="none"/>
                    </a:p>
                  </a:txBody>
                  <a:tcPr marL="114820" marR="114820" marT="57410" marB="57410"/>
                </a:tc>
                <a:extLst>
                  <a:ext uri="{0D108BD9-81ED-4DB2-BD59-A6C34878D82A}">
                    <a16:rowId xmlns:a16="http://schemas.microsoft.com/office/drawing/2014/main" val="10002"/>
                  </a:ext>
                </a:extLst>
              </a:tr>
              <a:tr h="505167">
                <a:tc>
                  <a:txBody>
                    <a:bodyPr/>
                    <a:lstStyle/>
                    <a:p>
                      <a:pPr marL="0" marR="0" lvl="0" indent="0" algn="ctr" rtl="0">
                        <a:spcBef>
                          <a:spcPts val="0"/>
                        </a:spcBef>
                        <a:spcAft>
                          <a:spcPts val="0"/>
                        </a:spcAft>
                        <a:buNone/>
                      </a:pPr>
                      <a:r>
                        <a:rPr lang="en-US" sz="2300" u="none" strike="noStrike" cap="none"/>
                        <a:t>Moving Average  6 </a:t>
                      </a:r>
                      <a:endParaRPr sz="2300" u="none" strike="noStrike" cap="none"/>
                    </a:p>
                  </a:txBody>
                  <a:tcPr marL="114820" marR="114820" marT="57410" marB="57410"/>
                </a:tc>
                <a:tc>
                  <a:txBody>
                    <a:bodyPr/>
                    <a:lstStyle/>
                    <a:p>
                      <a:pPr marL="0" marR="0" lvl="0" indent="0" algn="ctr" rtl="0">
                        <a:spcBef>
                          <a:spcPts val="0"/>
                        </a:spcBef>
                        <a:spcAft>
                          <a:spcPts val="0"/>
                        </a:spcAft>
                        <a:buNone/>
                      </a:pPr>
                      <a:r>
                        <a:rPr lang="en-US" sz="2300" u="none" strike="noStrike" cap="none"/>
                        <a:t>0.12</a:t>
                      </a:r>
                      <a:endParaRPr sz="2300" u="none" strike="noStrike" cap="none"/>
                    </a:p>
                  </a:txBody>
                  <a:tcPr marL="114820" marR="114820" marT="57410" marB="57410"/>
                </a:tc>
                <a:extLst>
                  <a:ext uri="{0D108BD9-81ED-4DB2-BD59-A6C34878D82A}">
                    <a16:rowId xmlns:a16="http://schemas.microsoft.com/office/drawing/2014/main" val="10003"/>
                  </a:ext>
                </a:extLst>
              </a:tr>
              <a:tr h="505167">
                <a:tc>
                  <a:txBody>
                    <a:bodyPr/>
                    <a:lstStyle/>
                    <a:p>
                      <a:pPr marL="0" marR="0" lvl="0" indent="0" algn="ctr" rtl="0">
                        <a:spcBef>
                          <a:spcPts val="0"/>
                        </a:spcBef>
                        <a:spcAft>
                          <a:spcPts val="0"/>
                        </a:spcAft>
                        <a:buNone/>
                      </a:pPr>
                      <a:r>
                        <a:rPr lang="en-US" sz="2300" u="none" strike="noStrike" cap="none"/>
                        <a:t>Moving Average  12</a:t>
                      </a:r>
                    </a:p>
                  </a:txBody>
                  <a:tcPr marL="114820" marR="114820" marT="57410" marB="57410"/>
                </a:tc>
                <a:tc>
                  <a:txBody>
                    <a:bodyPr/>
                    <a:lstStyle/>
                    <a:p>
                      <a:pPr marL="0" marR="0" lvl="0" indent="0" algn="ctr" rtl="0">
                        <a:spcBef>
                          <a:spcPts val="0"/>
                        </a:spcBef>
                        <a:spcAft>
                          <a:spcPts val="0"/>
                        </a:spcAft>
                        <a:buNone/>
                      </a:pPr>
                      <a:r>
                        <a:rPr lang="en-US" sz="2300" u="none" strike="noStrike" cap="none"/>
                        <a:t>0.07</a:t>
                      </a:r>
                      <a:endParaRPr sz="2300" u="none" strike="noStrike" cap="none"/>
                    </a:p>
                  </a:txBody>
                  <a:tcPr marL="114820" marR="114820" marT="57410" marB="57410"/>
                </a:tc>
                <a:extLst>
                  <a:ext uri="{0D108BD9-81ED-4DB2-BD59-A6C34878D82A}">
                    <a16:rowId xmlns:a16="http://schemas.microsoft.com/office/drawing/2014/main" val="10004"/>
                  </a:ext>
                </a:extLst>
              </a:tr>
              <a:tr h="505167">
                <a:tc>
                  <a:txBody>
                    <a:bodyPr/>
                    <a:lstStyle/>
                    <a:p>
                      <a:pPr marL="0" marR="0" lvl="0" indent="0" algn="ctr" rtl="0">
                        <a:spcBef>
                          <a:spcPts val="0"/>
                        </a:spcBef>
                        <a:spcAft>
                          <a:spcPts val="0"/>
                        </a:spcAft>
                        <a:buNone/>
                      </a:pPr>
                      <a:r>
                        <a:rPr lang="en-US" sz="2300" u="none" strike="noStrike" cap="none"/>
                        <a:t>ETS Model</a:t>
                      </a:r>
                    </a:p>
                  </a:txBody>
                  <a:tcPr marL="114820" marR="114820" marT="57410" marB="57410"/>
                </a:tc>
                <a:tc>
                  <a:txBody>
                    <a:bodyPr/>
                    <a:lstStyle/>
                    <a:p>
                      <a:pPr marL="0" marR="0" lvl="0" indent="0" algn="ctr" rtl="0">
                        <a:spcBef>
                          <a:spcPts val="0"/>
                        </a:spcBef>
                        <a:spcAft>
                          <a:spcPts val="0"/>
                        </a:spcAft>
                        <a:buNone/>
                      </a:pPr>
                      <a:r>
                        <a:rPr lang="en-US" sz="2300" u="none" strike="noStrike" cap="none"/>
                        <a:t>0.92</a:t>
                      </a:r>
                      <a:endParaRPr sz="2300" u="none" strike="noStrike" cap="none"/>
                    </a:p>
                  </a:txBody>
                  <a:tcPr marL="114820" marR="114820" marT="57410" marB="57410"/>
                </a:tc>
                <a:extLst>
                  <a:ext uri="{0D108BD9-81ED-4DB2-BD59-A6C34878D82A}">
                    <a16:rowId xmlns:a16="http://schemas.microsoft.com/office/drawing/2014/main" val="3530829735"/>
                  </a:ext>
                </a:extLst>
              </a:tr>
              <a:tr h="505167">
                <a:tc>
                  <a:txBody>
                    <a:bodyPr/>
                    <a:lstStyle/>
                    <a:p>
                      <a:pPr marL="0" marR="0" lvl="0" indent="0" algn="ctr" rtl="0">
                        <a:spcBef>
                          <a:spcPts val="0"/>
                        </a:spcBef>
                        <a:spcAft>
                          <a:spcPts val="0"/>
                        </a:spcAft>
                        <a:buNone/>
                      </a:pPr>
                      <a:r>
                        <a:rPr lang="en-US" sz="2300" u="none" strike="noStrike" cap="none"/>
                        <a:t>Holt Winters Model </a:t>
                      </a:r>
                    </a:p>
                  </a:txBody>
                  <a:tcPr marL="114820" marR="114820" marT="57410" marB="57410"/>
                </a:tc>
                <a:tc>
                  <a:txBody>
                    <a:bodyPr/>
                    <a:lstStyle/>
                    <a:p>
                      <a:pPr marL="0" marR="0" lvl="0" indent="0" algn="ctr" rtl="0">
                        <a:spcBef>
                          <a:spcPts val="0"/>
                        </a:spcBef>
                        <a:spcAft>
                          <a:spcPts val="0"/>
                        </a:spcAft>
                        <a:buNone/>
                      </a:pPr>
                      <a:r>
                        <a:rPr lang="en-US" sz="2300" u="none" strike="noStrike" cap="none"/>
                        <a:t>1.26</a:t>
                      </a:r>
                      <a:endParaRPr sz="2300" u="none" strike="noStrike" cap="none"/>
                    </a:p>
                  </a:txBody>
                  <a:tcPr marL="114820" marR="114820" marT="57410" marB="57410"/>
                </a:tc>
                <a:extLst>
                  <a:ext uri="{0D108BD9-81ED-4DB2-BD59-A6C34878D82A}">
                    <a16:rowId xmlns:a16="http://schemas.microsoft.com/office/drawing/2014/main" val="1410693668"/>
                  </a:ext>
                </a:extLst>
              </a:tr>
              <a:tr h="505167">
                <a:tc>
                  <a:txBody>
                    <a:bodyPr/>
                    <a:lstStyle/>
                    <a:p>
                      <a:pPr marL="0" marR="0" lvl="0" indent="0" algn="ctr" rtl="0">
                        <a:spcBef>
                          <a:spcPts val="0"/>
                        </a:spcBef>
                        <a:spcAft>
                          <a:spcPts val="0"/>
                        </a:spcAft>
                        <a:buNone/>
                      </a:pPr>
                      <a:r>
                        <a:rPr lang="en-US" sz="2300" u="none" strike="noStrike" cap="none"/>
                        <a:t>Random Walk Forward</a:t>
                      </a:r>
                    </a:p>
                  </a:txBody>
                  <a:tcPr marL="114820" marR="114820" marT="57410" marB="57410"/>
                </a:tc>
                <a:tc>
                  <a:txBody>
                    <a:bodyPr/>
                    <a:lstStyle/>
                    <a:p>
                      <a:pPr marL="0" marR="0" lvl="0" indent="0" algn="ctr" rtl="0">
                        <a:spcBef>
                          <a:spcPts val="0"/>
                        </a:spcBef>
                        <a:spcAft>
                          <a:spcPts val="0"/>
                        </a:spcAft>
                        <a:buNone/>
                      </a:pPr>
                      <a:r>
                        <a:rPr lang="en-US" sz="2300" u="none" strike="noStrike" cap="none"/>
                        <a:t>1.15</a:t>
                      </a:r>
                      <a:endParaRPr sz="2300" u="none" strike="noStrike" cap="none"/>
                    </a:p>
                  </a:txBody>
                  <a:tcPr marL="114820" marR="114820" marT="57410" marB="57410"/>
                </a:tc>
                <a:extLst>
                  <a:ext uri="{0D108BD9-81ED-4DB2-BD59-A6C34878D82A}">
                    <a16:rowId xmlns:a16="http://schemas.microsoft.com/office/drawing/2014/main" val="2160668484"/>
                  </a:ext>
                </a:extLst>
              </a:tr>
              <a:tr h="505167">
                <a:tc>
                  <a:txBody>
                    <a:bodyPr/>
                    <a:lstStyle/>
                    <a:p>
                      <a:pPr marL="0" marR="0" lvl="0" indent="0" algn="ctr" rtl="0">
                        <a:spcBef>
                          <a:spcPts val="0"/>
                        </a:spcBef>
                        <a:spcAft>
                          <a:spcPts val="0"/>
                        </a:spcAft>
                        <a:buNone/>
                      </a:pPr>
                      <a:r>
                        <a:rPr lang="en-US" sz="2300" u="none" strike="noStrike" cap="none"/>
                        <a:t>ARIMA (Box – Jenkins)</a:t>
                      </a:r>
                    </a:p>
                  </a:txBody>
                  <a:tcPr marL="114820" marR="114820" marT="57410" marB="57410"/>
                </a:tc>
                <a:tc>
                  <a:txBody>
                    <a:bodyPr/>
                    <a:lstStyle/>
                    <a:p>
                      <a:pPr marL="0" marR="0" lvl="0" indent="0" algn="ctr" rtl="0">
                        <a:spcBef>
                          <a:spcPts val="0"/>
                        </a:spcBef>
                        <a:spcAft>
                          <a:spcPts val="0"/>
                        </a:spcAft>
                        <a:buNone/>
                      </a:pPr>
                      <a:r>
                        <a:rPr lang="en-US" sz="2300" u="none" strike="noStrike" cap="none"/>
                        <a:t>1.13</a:t>
                      </a:r>
                      <a:endParaRPr sz="2300" u="none" strike="noStrike" cap="none"/>
                    </a:p>
                  </a:txBody>
                  <a:tcPr marL="114820" marR="114820" marT="57410" marB="57410"/>
                </a:tc>
                <a:extLst>
                  <a:ext uri="{0D108BD9-81ED-4DB2-BD59-A6C34878D82A}">
                    <a16:rowId xmlns:a16="http://schemas.microsoft.com/office/drawing/2014/main" val="416220830"/>
                  </a:ext>
                </a:extLst>
              </a:tr>
            </a:tbl>
          </a:graphicData>
        </a:graphic>
      </p:graphicFrame>
    </p:spTree>
    <p:extLst>
      <p:ext uri="{BB962C8B-B14F-4D97-AF65-F5344CB8AC3E}">
        <p14:creationId xmlns:p14="http://schemas.microsoft.com/office/powerpoint/2010/main" val="2054929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60A127-CBC8-AE4F-959B-4B447ABC0AAE}"/>
              </a:ext>
            </a:extLst>
          </p:cNvPr>
          <p:cNvSpPr txBox="1"/>
          <p:nvPr/>
        </p:nvSpPr>
        <p:spPr>
          <a:xfrm>
            <a:off x="838200" y="1929384"/>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Concluding, we can say that the best method for forecasting inflation rate is Moving average with order of 12 due to the </a:t>
            </a:r>
          </a:p>
          <a:p>
            <a:pPr indent="-228600">
              <a:lnSpc>
                <a:spcPct val="90000"/>
              </a:lnSpc>
              <a:spcAft>
                <a:spcPts val="600"/>
              </a:spcAft>
              <a:buFont typeface="Arial" panose="020B0604020202020204" pitchFamily="34" charset="0"/>
              <a:buChar char="•"/>
            </a:pPr>
            <a:r>
              <a:rPr lang="en-US" sz="2200" dirty="0"/>
              <a:t>RMSE value of moving average 12 being closest to 0. </a:t>
            </a:r>
          </a:p>
          <a:p>
            <a:pPr indent="-228600">
              <a:lnSpc>
                <a:spcPct val="90000"/>
              </a:lnSpc>
              <a:spcAft>
                <a:spcPts val="600"/>
              </a:spcAft>
              <a:buFont typeface="Arial" panose="020B0604020202020204" pitchFamily="34" charset="0"/>
              <a:buChar char="•"/>
            </a:pPr>
            <a:r>
              <a:rPr lang="en-US" sz="2200" dirty="0"/>
              <a:t>But the dataset we have used here doesn’t have any variables and there are many ways to further improve the forecasting,</a:t>
            </a:r>
          </a:p>
          <a:p>
            <a:pPr indent="-228600">
              <a:lnSpc>
                <a:spcPct val="90000"/>
              </a:lnSpc>
              <a:spcAft>
                <a:spcPts val="600"/>
              </a:spcAft>
              <a:buFont typeface="Arial" panose="020B0604020202020204" pitchFamily="34" charset="0"/>
              <a:buChar char="•"/>
            </a:pPr>
            <a:r>
              <a:rPr lang="en-US" sz="2200" dirty="0"/>
              <a:t>The best way would be to use regression with the variables that influence the inflation rate. </a:t>
            </a:r>
          </a:p>
        </p:txBody>
      </p:sp>
      <p:sp>
        <p:nvSpPr>
          <p:cNvPr id="6" name="Title 1">
            <a:extLst>
              <a:ext uri="{FF2B5EF4-FFF2-40B4-BE49-F238E27FC236}">
                <a16:creationId xmlns:a16="http://schemas.microsoft.com/office/drawing/2014/main" id="{ECF4ED3C-06FB-E647-B564-B97F18529B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dirty="0">
                <a:solidFill>
                  <a:schemeClr val="tx1"/>
                </a:solidFill>
                <a:latin typeface="+mj-lt"/>
                <a:ea typeface="+mj-ea"/>
                <a:cs typeface="+mj-cs"/>
              </a:rPr>
              <a:t>Conclusion:</a:t>
            </a:r>
          </a:p>
        </p:txBody>
      </p:sp>
    </p:spTree>
    <p:extLst>
      <p:ext uri="{BB962C8B-B14F-4D97-AF65-F5344CB8AC3E}">
        <p14:creationId xmlns:p14="http://schemas.microsoft.com/office/powerpoint/2010/main" val="350559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0CFDCA-3A6C-6B44-8566-5B3CC314F392}"/>
              </a:ext>
            </a:extLst>
          </p:cNvPr>
          <p:cNvSpPr>
            <a:spLocks noGrp="1"/>
          </p:cNvSpPr>
          <p:nvPr>
            <p:ph idx="1"/>
          </p:nvPr>
        </p:nvSpPr>
        <p:spPr>
          <a:xfrm>
            <a:off x="838200" y="1972248"/>
            <a:ext cx="10515600" cy="4251960"/>
          </a:xfrm>
        </p:spPr>
        <p:txBody>
          <a:bodyPr>
            <a:normAutofit/>
          </a:bodyPr>
          <a:lstStyle/>
          <a:p>
            <a:r>
              <a:rPr lang="en-US" sz="2200" dirty="0"/>
              <a:t>Consumer Price Index (CPI) is a key variable which indicate the overall price level of basket of goods and services in a country.</a:t>
            </a:r>
          </a:p>
          <a:p>
            <a:r>
              <a:rPr lang="en-US" sz="2200" dirty="0"/>
              <a:t>Inflation is one of the important variable that can influence the whole economy and government policy defined as rate of change in CPI. Inflation not only affects the individual as well as economy. To maintain a rapid growth in the economy it is very important to maintain inflation at threshold level. High inflation with a momentum can be an indication of diluting economy. On the other hand, low inflation may also have negative impact on growth</a:t>
            </a:r>
          </a:p>
          <a:p>
            <a:r>
              <a:rPr lang="en-US" sz="2200" dirty="0"/>
              <a:t>Numerous studies have been made to forecast inflation using different models. There are mainly two types of models used, theoretical and statistical. Present study belongs to the types of model which are statistical. These models are purely based on data. </a:t>
            </a:r>
          </a:p>
        </p:txBody>
      </p:sp>
    </p:spTree>
    <p:extLst>
      <p:ext uri="{BB962C8B-B14F-4D97-AF65-F5344CB8AC3E}">
        <p14:creationId xmlns:p14="http://schemas.microsoft.com/office/powerpoint/2010/main" val="415343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1E198-8043-7F44-ADC8-1E2B08B274E0}"/>
              </a:ext>
            </a:extLst>
          </p:cNvPr>
          <p:cNvSpPr>
            <a:spLocks noGrp="1"/>
          </p:cNvSpPr>
          <p:nvPr>
            <p:ph type="title"/>
          </p:nvPr>
        </p:nvSpPr>
        <p:spPr>
          <a:xfrm>
            <a:off x="838200" y="365125"/>
            <a:ext cx="10515600" cy="1325563"/>
          </a:xfrm>
        </p:spPr>
        <p:txBody>
          <a:bodyPr>
            <a:normAutofit/>
          </a:bodyPr>
          <a:lstStyle/>
          <a:p>
            <a:r>
              <a:rPr lang="en-US" sz="5400" dirty="0"/>
              <a:t>Objective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013458-A49C-F645-A913-BCF61E147F4D}"/>
              </a:ext>
            </a:extLst>
          </p:cNvPr>
          <p:cNvSpPr>
            <a:spLocks noGrp="1"/>
          </p:cNvSpPr>
          <p:nvPr>
            <p:ph idx="1"/>
          </p:nvPr>
        </p:nvSpPr>
        <p:spPr>
          <a:xfrm>
            <a:off x="838200" y="1929384"/>
            <a:ext cx="10515600" cy="4251960"/>
          </a:xfrm>
        </p:spPr>
        <p:txBody>
          <a:bodyPr>
            <a:normAutofit/>
          </a:bodyPr>
          <a:lstStyle/>
          <a:p>
            <a:pPr fontAlgn="base"/>
            <a:r>
              <a:rPr lang="en-US" sz="1900"/>
              <a:t>Predicting the economic future in terms of future Inflation trends—along with how the business will respond. </a:t>
            </a:r>
            <a:r>
              <a:rPr lang="en-US" sz="1900" b="0" i="0">
                <a:effectLst/>
                <a:latin typeface="-apple-system"/>
              </a:rPr>
              <a:t>The application of time series models on the datasets will provide the inflation rate trends and patterns over the years. </a:t>
            </a:r>
            <a:endParaRPr lang="en-US" sz="1900"/>
          </a:p>
          <a:p>
            <a:pPr fontAlgn="base"/>
            <a:r>
              <a:rPr lang="en-US" sz="1900"/>
              <a:t>Forecasting inflation is one of the core responsibilities of economists at central banks and in the private sector, and models of inflation dynamics play a central role in determining monetary policy.</a:t>
            </a:r>
          </a:p>
          <a:p>
            <a:pPr fontAlgn="base"/>
            <a:r>
              <a:rPr lang="en-US" sz="1900"/>
              <a:t>An accurate business forecast is used to </a:t>
            </a:r>
            <a:r>
              <a:rPr lang="en-US" sz="1900">
                <a:hlinkClick r:id="rId2"/>
              </a:rPr>
              <a:t>create business budgets</a:t>
            </a:r>
            <a:r>
              <a:rPr lang="en-US" sz="1900"/>
              <a:t>, allocate funding, make decisions about </a:t>
            </a:r>
            <a:r>
              <a:rPr lang="en-US" sz="1900">
                <a:hlinkClick r:id="rId3"/>
              </a:rPr>
              <a:t>cash flow</a:t>
            </a:r>
            <a:r>
              <a:rPr lang="en-US" sz="1900"/>
              <a:t> and credit needs, and to create timelines for new initiatives or acquisitions.</a:t>
            </a:r>
          </a:p>
          <a:p>
            <a:pPr fontAlgn="base"/>
            <a:r>
              <a:rPr lang="en-US" sz="1900"/>
              <a:t>This type of analysis can allow businesses to </a:t>
            </a:r>
            <a:r>
              <a:rPr lang="en-US" sz="1900">
                <a:hlinkClick r:id="rId4"/>
              </a:rPr>
              <a:t>prepare for shifts in the market</a:t>
            </a:r>
            <a:r>
              <a:rPr lang="en-US" sz="1900"/>
              <a:t> or a change in demand. Business forecasting may change the investment and saving strategies of businesses and individuals, as well as affect the timing of new offerings. </a:t>
            </a:r>
          </a:p>
          <a:p>
            <a:pPr fontAlgn="base"/>
            <a:r>
              <a:rPr lang="en-US" sz="1900">
                <a:latin typeface="Cambria" panose="02040503050406030204" pitchFamily="18" charset="0"/>
                <a:ea typeface="Calibri"/>
                <a:cs typeface="Calibri"/>
                <a:sym typeface="Calibri"/>
              </a:rPr>
              <a:t>Such understanding will help Investors, traders, financial institutions, regulators and other stakeholders to use it as a reference point for determining Inflation over a specific time such as one year, one quarter or over a few months.</a:t>
            </a:r>
            <a:endParaRPr lang="en-US" sz="1900"/>
          </a:p>
          <a:p>
            <a:endParaRPr lang="en-US" sz="1900"/>
          </a:p>
        </p:txBody>
      </p:sp>
    </p:spTree>
    <p:extLst>
      <p:ext uri="{BB962C8B-B14F-4D97-AF65-F5344CB8AC3E}">
        <p14:creationId xmlns:p14="http://schemas.microsoft.com/office/powerpoint/2010/main" val="2850153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87B41-DAED-5448-B984-CC9335A83EE5}"/>
              </a:ext>
            </a:extLst>
          </p:cNvPr>
          <p:cNvSpPr>
            <a:spLocks noGrp="1"/>
          </p:cNvSpPr>
          <p:nvPr>
            <p:ph type="title"/>
          </p:nvPr>
        </p:nvSpPr>
        <p:spPr>
          <a:xfrm>
            <a:off x="838200" y="365125"/>
            <a:ext cx="10515600" cy="1325563"/>
          </a:xfrm>
        </p:spPr>
        <p:txBody>
          <a:bodyPr>
            <a:normAutofit/>
          </a:bodyPr>
          <a:lstStyle/>
          <a:p>
            <a:r>
              <a:rPr lang="en-US" sz="5400"/>
              <a:t>Forecasting methods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9EDB87-CA80-7945-8C60-E5A9956D06B6}"/>
              </a:ext>
            </a:extLst>
          </p:cNvPr>
          <p:cNvSpPr>
            <a:spLocks noGrp="1"/>
          </p:cNvSpPr>
          <p:nvPr>
            <p:ph idx="1"/>
          </p:nvPr>
        </p:nvSpPr>
        <p:spPr>
          <a:xfrm>
            <a:off x="838200" y="1929384"/>
            <a:ext cx="10515600" cy="4251960"/>
          </a:xfrm>
        </p:spPr>
        <p:txBody>
          <a:bodyPr>
            <a:normAutofit/>
          </a:bodyPr>
          <a:lstStyle/>
          <a:p>
            <a:endParaRPr lang="en-US" sz="2200" dirty="0"/>
          </a:p>
          <a:p>
            <a:r>
              <a:rPr lang="en-US" sz="2200" dirty="0"/>
              <a:t>This research summary reviews our work based on various Forecasting methods used on the dataset.</a:t>
            </a:r>
          </a:p>
          <a:p>
            <a:r>
              <a:rPr lang="en-US" sz="2200" dirty="0"/>
              <a:t>The process involves the collection of primary and secondary sources of data, analyzing the data, creating strategies for forecasting, and then comparing the projections to the realized outcomes.</a:t>
            </a:r>
          </a:p>
          <a:p>
            <a:r>
              <a:rPr lang="en-US" sz="2200" dirty="0"/>
              <a:t>Forecasting Methods used: </a:t>
            </a:r>
            <a:r>
              <a:rPr lang="en-IN" sz="2200" dirty="0">
                <a:latin typeface="Cambria" panose="02040503050406030204" pitchFamily="18" charset="0"/>
                <a:ea typeface="Calibri"/>
                <a:cs typeface="Calibri"/>
                <a:sym typeface="Calibri"/>
              </a:rPr>
              <a:t>N</a:t>
            </a:r>
            <a:r>
              <a:rPr lang="en" sz="2200" dirty="0" err="1">
                <a:latin typeface="Cambria" panose="02040503050406030204" pitchFamily="18" charset="0"/>
                <a:ea typeface="Calibri"/>
                <a:cs typeface="Calibri"/>
                <a:sym typeface="Calibri"/>
              </a:rPr>
              <a:t>aïve</a:t>
            </a:r>
            <a:r>
              <a:rPr lang="en" sz="2200" dirty="0">
                <a:latin typeface="Cambria" panose="02040503050406030204" pitchFamily="18" charset="0"/>
                <a:ea typeface="Calibri"/>
                <a:cs typeface="Calibri"/>
                <a:sym typeface="Calibri"/>
              </a:rPr>
              <a:t> Method, Simple Moving Average Method, </a:t>
            </a:r>
            <a:r>
              <a:rPr lang="en-IN" sz="2200" dirty="0">
                <a:latin typeface="Cambria" panose="02040503050406030204" pitchFamily="18" charset="0"/>
                <a:ea typeface="Calibri"/>
                <a:cs typeface="Calibri"/>
                <a:sym typeface="Calibri"/>
              </a:rPr>
              <a:t>Simple Exponential Smoothing</a:t>
            </a:r>
            <a:r>
              <a:rPr lang="en" sz="2200" dirty="0">
                <a:latin typeface="Cambria" panose="02040503050406030204" pitchFamily="18" charset="0"/>
                <a:ea typeface="Calibri"/>
                <a:cs typeface="Calibri"/>
                <a:sym typeface="Calibri"/>
              </a:rPr>
              <a:t>, Holt-Winter Model &amp; ARIMA Model</a:t>
            </a:r>
          </a:p>
          <a:p>
            <a:endParaRPr lang="en-US" sz="2200" dirty="0"/>
          </a:p>
          <a:p>
            <a:endParaRPr lang="en-US" sz="2200" dirty="0"/>
          </a:p>
        </p:txBody>
      </p:sp>
    </p:spTree>
    <p:extLst>
      <p:ext uri="{BB962C8B-B14F-4D97-AF65-F5344CB8AC3E}">
        <p14:creationId xmlns:p14="http://schemas.microsoft.com/office/powerpoint/2010/main" val="3113979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6F188-F53F-E749-B696-AD2202593734}"/>
              </a:ext>
            </a:extLst>
          </p:cNvPr>
          <p:cNvSpPr>
            <a:spLocks noGrp="1"/>
          </p:cNvSpPr>
          <p:nvPr>
            <p:ph type="title"/>
          </p:nvPr>
        </p:nvSpPr>
        <p:spPr>
          <a:xfrm>
            <a:off x="838200" y="365125"/>
            <a:ext cx="10515600" cy="1325563"/>
          </a:xfrm>
        </p:spPr>
        <p:txBody>
          <a:bodyPr>
            <a:normAutofit/>
          </a:bodyPr>
          <a:lstStyle/>
          <a:p>
            <a:r>
              <a:rPr lang="en-US" sz="5400">
                <a:latin typeface="+mn-lt"/>
                <a:ea typeface="+mn-ea"/>
                <a:cs typeface="+mn-cs"/>
              </a:rPr>
              <a:t>Dataset Description: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D5E90D-82C8-0F4F-89B5-2506BBEFFCFC}"/>
              </a:ext>
            </a:extLst>
          </p:cNvPr>
          <p:cNvSpPr>
            <a:spLocks noGrp="1"/>
          </p:cNvSpPr>
          <p:nvPr>
            <p:ph idx="1"/>
          </p:nvPr>
        </p:nvSpPr>
        <p:spPr>
          <a:xfrm>
            <a:off x="838200" y="1929384"/>
            <a:ext cx="10515600" cy="4251960"/>
          </a:xfrm>
        </p:spPr>
        <p:txBody>
          <a:bodyPr>
            <a:normAutofit/>
          </a:bodyPr>
          <a:lstStyle/>
          <a:p>
            <a:r>
              <a:rPr lang="en-US" sz="2200"/>
              <a:t>We have used the data provided by the world bank for forecasting the inflation rate for the coming years of the United States. We have implemented this using R.</a:t>
            </a:r>
          </a:p>
          <a:p>
            <a:r>
              <a:rPr lang="en-US" sz="2200"/>
              <a:t>Using Inflation trends, we intent to use past values for USA which will be helpful in forecasting future inflation. The data that we are using is based on Inflation as measured by the consumer price index reflecting the annual percentage change in the cost to the average consumer of acquiring a basket of goods and services that may be fixed or changed at specific intervals on yearly basis</a:t>
            </a:r>
          </a:p>
          <a:p>
            <a:r>
              <a:rPr lang="en-US" sz="2200"/>
              <a:t>This is an Economic Forecast and a Point forecast.</a:t>
            </a:r>
          </a:p>
          <a:p>
            <a:r>
              <a:rPr lang="en-US" sz="2200"/>
              <a:t>In terms of time component, this is a Long Forecast. The trends are defined annually ranging from the year 1960-2020.</a:t>
            </a:r>
          </a:p>
          <a:p>
            <a:r>
              <a:rPr lang="en-US" sz="2200"/>
              <a:t>The dataset has 60 observations from 1960-2020.</a:t>
            </a:r>
          </a:p>
          <a:p>
            <a:endParaRPr lang="en-US" sz="2200"/>
          </a:p>
        </p:txBody>
      </p:sp>
    </p:spTree>
    <p:extLst>
      <p:ext uri="{BB962C8B-B14F-4D97-AF65-F5344CB8AC3E}">
        <p14:creationId xmlns:p14="http://schemas.microsoft.com/office/powerpoint/2010/main" val="201379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F42DC-A32F-294A-9039-8F2D855C38E0}"/>
              </a:ext>
            </a:extLst>
          </p:cNvPr>
          <p:cNvSpPr>
            <a:spLocks noGrp="1"/>
          </p:cNvSpPr>
          <p:nvPr>
            <p:ph type="title"/>
          </p:nvPr>
        </p:nvSpPr>
        <p:spPr>
          <a:xfrm>
            <a:off x="630936" y="639520"/>
            <a:ext cx="3429000" cy="1719072"/>
          </a:xfrm>
        </p:spPr>
        <p:txBody>
          <a:bodyPr anchor="b">
            <a:normAutofit/>
          </a:bodyPr>
          <a:lstStyle/>
          <a:p>
            <a:r>
              <a:rPr lang="en-US" sz="5400" dirty="0"/>
              <a:t>Time Series Plot</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4010F9-520F-F04A-A727-28E4615570AB}"/>
              </a:ext>
            </a:extLst>
          </p:cNvPr>
          <p:cNvSpPr>
            <a:spLocks noGrp="1"/>
          </p:cNvSpPr>
          <p:nvPr>
            <p:ph idx="1"/>
          </p:nvPr>
        </p:nvSpPr>
        <p:spPr>
          <a:xfrm>
            <a:off x="630936" y="2807208"/>
            <a:ext cx="3429000" cy="3410712"/>
          </a:xfrm>
        </p:spPr>
        <p:txBody>
          <a:bodyPr anchor="t">
            <a:normAutofit/>
          </a:bodyPr>
          <a:lstStyle/>
          <a:p>
            <a:pPr marL="0" indent="0">
              <a:buNone/>
            </a:pPr>
            <a:r>
              <a:rPr lang="en-US" sz="2200" b="0" dirty="0">
                <a:effectLst/>
              </a:rPr>
              <a:t>  </a:t>
            </a:r>
            <a:endParaRPr lang="en-US" sz="2200" dirty="0"/>
          </a:p>
        </p:txBody>
      </p:sp>
      <p:pic>
        <p:nvPicPr>
          <p:cNvPr id="4" name="Content Placeholder 4">
            <a:extLst>
              <a:ext uri="{FF2B5EF4-FFF2-40B4-BE49-F238E27FC236}">
                <a16:creationId xmlns:a16="http://schemas.microsoft.com/office/drawing/2014/main" id="{4916EA68-14F5-6D47-AE83-13ECAF662D76}"/>
              </a:ext>
            </a:extLst>
          </p:cNvPr>
          <p:cNvPicPr>
            <a:picLocks noChangeAspect="1"/>
          </p:cNvPicPr>
          <p:nvPr/>
        </p:nvPicPr>
        <p:blipFill>
          <a:blip r:embed="rId3"/>
          <a:stretch>
            <a:fillRect/>
          </a:stretch>
        </p:blipFill>
        <p:spPr>
          <a:xfrm>
            <a:off x="4654296" y="1384655"/>
            <a:ext cx="6903720" cy="4088689"/>
          </a:xfrm>
          <a:prstGeom prst="rect">
            <a:avLst/>
          </a:prstGeom>
        </p:spPr>
      </p:pic>
      <p:sp>
        <p:nvSpPr>
          <p:cNvPr id="5" name="Rectangle 4">
            <a:extLst>
              <a:ext uri="{FF2B5EF4-FFF2-40B4-BE49-F238E27FC236}">
                <a16:creationId xmlns:a16="http://schemas.microsoft.com/office/drawing/2014/main" id="{7681223D-B8E5-D245-8616-7744EC3ABD28}"/>
              </a:ext>
            </a:extLst>
          </p:cNvPr>
          <p:cNvSpPr/>
          <p:nvPr/>
        </p:nvSpPr>
        <p:spPr>
          <a:xfrm>
            <a:off x="630936" y="3222059"/>
            <a:ext cx="3024188" cy="2862322"/>
          </a:xfrm>
          <a:prstGeom prst="rect">
            <a:avLst/>
          </a:prstGeom>
        </p:spPr>
        <p:txBody>
          <a:bodyPr wrap="square">
            <a:spAutoFit/>
          </a:bodyPr>
          <a:lstStyle/>
          <a:p>
            <a:pPr fontAlgn="base">
              <a:buFont typeface="Arial" panose="020B0604020202020204" pitchFamily="34" charset="0"/>
              <a:buChar char="•"/>
            </a:pPr>
            <a:r>
              <a:rPr lang="en-US" b="0" i="0" u="none" strike="noStrike" dirty="0">
                <a:solidFill>
                  <a:srgbClr val="000000"/>
                </a:solidFill>
                <a:effectLst/>
              </a:rPr>
              <a:t>The time series shows an increasing trend in inflation from 1960 to 1980. It reached around 13.5%</a:t>
            </a:r>
          </a:p>
          <a:p>
            <a:pPr fontAlgn="base">
              <a:buFont typeface="Arial" panose="020B0604020202020204" pitchFamily="34" charset="0"/>
              <a:buChar char="•"/>
            </a:pPr>
            <a:r>
              <a:rPr lang="en-US" b="0" i="0" u="none" strike="noStrike" dirty="0">
                <a:solidFill>
                  <a:srgbClr val="000000"/>
                </a:solidFill>
                <a:effectLst/>
              </a:rPr>
              <a:t>Post 1980 we see a massive fall in the inflation rate due to a recession between 1980-1982.</a:t>
            </a:r>
          </a:p>
          <a:p>
            <a:pPr fontAlgn="base">
              <a:buFont typeface="Arial" panose="020B0604020202020204" pitchFamily="34" charset="0"/>
              <a:buChar char="•"/>
            </a:pPr>
            <a:r>
              <a:rPr lang="en-US" dirty="0">
                <a:solidFill>
                  <a:srgbClr val="000000"/>
                </a:solidFill>
              </a:rPr>
              <a:t>From 1983 onwards we see a stable graph</a:t>
            </a:r>
            <a:endParaRPr lang="en-US" b="0" i="0" u="none" strike="noStrike" dirty="0">
              <a:solidFill>
                <a:srgbClr val="000000"/>
              </a:solidFill>
              <a:effectLst/>
            </a:endParaRPr>
          </a:p>
        </p:txBody>
      </p:sp>
    </p:spTree>
    <p:extLst>
      <p:ext uri="{BB962C8B-B14F-4D97-AF65-F5344CB8AC3E}">
        <p14:creationId xmlns:p14="http://schemas.microsoft.com/office/powerpoint/2010/main" val="2003568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C805D-E8D9-9549-8375-A40D0B698C8E}"/>
              </a:ext>
            </a:extLst>
          </p:cNvPr>
          <p:cNvSpPr>
            <a:spLocks noGrp="1"/>
          </p:cNvSpPr>
          <p:nvPr>
            <p:ph type="title"/>
          </p:nvPr>
        </p:nvSpPr>
        <p:spPr>
          <a:xfrm>
            <a:off x="630936" y="639520"/>
            <a:ext cx="3429000" cy="1719072"/>
          </a:xfrm>
        </p:spPr>
        <p:txBody>
          <a:bodyPr anchor="b">
            <a:normAutofit/>
          </a:bodyPr>
          <a:lstStyle/>
          <a:p>
            <a:r>
              <a:rPr lang="en-US" sz="4200"/>
              <a:t>Stabilized plot explanation</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815519-7926-1944-9394-5B2C631DDDBE}"/>
              </a:ext>
            </a:extLst>
          </p:cNvPr>
          <p:cNvSpPr>
            <a:spLocks noGrp="1"/>
          </p:cNvSpPr>
          <p:nvPr>
            <p:ph idx="1"/>
          </p:nvPr>
        </p:nvSpPr>
        <p:spPr>
          <a:xfrm>
            <a:off x="630936" y="2807208"/>
            <a:ext cx="3429000" cy="3410712"/>
          </a:xfrm>
        </p:spPr>
        <p:txBody>
          <a:bodyPr anchor="t">
            <a:normAutofit/>
          </a:bodyPr>
          <a:lstStyle/>
          <a:p>
            <a:r>
              <a:rPr lang="en-US" sz="2200"/>
              <a:t>From 1983-2020 onwards, we see a stability in the inflation rates without a massive fall or increase.</a:t>
            </a:r>
          </a:p>
          <a:p>
            <a:r>
              <a:rPr lang="en-US" sz="2200"/>
              <a:t>The highest inflation here is around 5.2% and lowest around -0.5%</a:t>
            </a:r>
          </a:p>
          <a:p>
            <a:endParaRPr lang="en-US" sz="2200"/>
          </a:p>
        </p:txBody>
      </p:sp>
      <p:pic>
        <p:nvPicPr>
          <p:cNvPr id="4" name="Content Placeholder 4">
            <a:extLst>
              <a:ext uri="{FF2B5EF4-FFF2-40B4-BE49-F238E27FC236}">
                <a16:creationId xmlns:a16="http://schemas.microsoft.com/office/drawing/2014/main" id="{30126EC9-87A5-4248-BD33-91A648BA6751}"/>
              </a:ext>
            </a:extLst>
          </p:cNvPr>
          <p:cNvPicPr>
            <a:picLocks noChangeAspect="1"/>
          </p:cNvPicPr>
          <p:nvPr/>
        </p:nvPicPr>
        <p:blipFill>
          <a:blip r:embed="rId2"/>
          <a:stretch>
            <a:fillRect/>
          </a:stretch>
        </p:blipFill>
        <p:spPr>
          <a:xfrm>
            <a:off x="4654296" y="1444181"/>
            <a:ext cx="6903720" cy="3969638"/>
          </a:xfrm>
          <a:prstGeom prst="rect">
            <a:avLst/>
          </a:prstGeom>
        </p:spPr>
      </p:pic>
    </p:spTree>
    <p:extLst>
      <p:ext uri="{BB962C8B-B14F-4D97-AF65-F5344CB8AC3E}">
        <p14:creationId xmlns:p14="http://schemas.microsoft.com/office/powerpoint/2010/main" val="3497587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2985</TotalTime>
  <Words>2647</Words>
  <Application>Microsoft Macintosh PowerPoint</Application>
  <PresentationFormat>Widescreen</PresentationFormat>
  <Paragraphs>193</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-apple-system</vt:lpstr>
      <vt:lpstr>Arial</vt:lpstr>
      <vt:lpstr>Calibri</vt:lpstr>
      <vt:lpstr>Calibri Light</vt:lpstr>
      <vt:lpstr>Cambria</vt:lpstr>
      <vt:lpstr>PS TT Commons Roman</vt:lpstr>
      <vt:lpstr>Office Theme</vt:lpstr>
      <vt:lpstr>INFLATION FORECASTING</vt:lpstr>
      <vt:lpstr>AGENDA</vt:lpstr>
      <vt:lpstr>What Is Inflation? </vt:lpstr>
      <vt:lpstr>PowerPoint Presentation</vt:lpstr>
      <vt:lpstr>Objective</vt:lpstr>
      <vt:lpstr>Forecasting methods</vt:lpstr>
      <vt:lpstr>Dataset Description:</vt:lpstr>
      <vt:lpstr>Time Series Plot</vt:lpstr>
      <vt:lpstr>Stabilized plot explanation</vt:lpstr>
      <vt:lpstr>Stabilized ACF plot</vt:lpstr>
      <vt:lpstr>Time series ACF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Anushka Ubriani</dc:creator>
  <cp:lastModifiedBy>Anushka Ubriani</cp:lastModifiedBy>
  <cp:revision>7</cp:revision>
  <dcterms:created xsi:type="dcterms:W3CDTF">2021-11-21T21:01:47Z</dcterms:created>
  <dcterms:modified xsi:type="dcterms:W3CDTF">2021-11-23T22:46:48Z</dcterms:modified>
</cp:coreProperties>
</file>